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61" r:id="rId3"/>
    <p:sldId id="301" r:id="rId4"/>
    <p:sldId id="302" r:id="rId5"/>
    <p:sldId id="303" r:id="rId6"/>
    <p:sldId id="281" r:id="rId7"/>
    <p:sldId id="280" r:id="rId8"/>
    <p:sldId id="289" r:id="rId9"/>
    <p:sldId id="288" r:id="rId10"/>
    <p:sldId id="287" r:id="rId11"/>
    <p:sldId id="290" r:id="rId12"/>
    <p:sldId id="263" r:id="rId13"/>
    <p:sldId id="327" r:id="rId14"/>
    <p:sldId id="282" r:id="rId15"/>
    <p:sldId id="283" r:id="rId16"/>
    <p:sldId id="286" r:id="rId17"/>
    <p:sldId id="284" r:id="rId18"/>
    <p:sldId id="285" r:id="rId19"/>
    <p:sldId id="304" r:id="rId20"/>
    <p:sldId id="324" r:id="rId21"/>
    <p:sldId id="323" r:id="rId22"/>
    <p:sldId id="305" r:id="rId23"/>
    <p:sldId id="328" r:id="rId24"/>
    <p:sldId id="266" r:id="rId25"/>
    <p:sldId id="260" r:id="rId26"/>
    <p:sldId id="325" r:id="rId27"/>
    <p:sldId id="326" r:id="rId28"/>
    <p:sldId id="267" r:id="rId29"/>
    <p:sldId id="268" r:id="rId30"/>
    <p:sldId id="270" r:id="rId31"/>
    <p:sldId id="330" r:id="rId32"/>
    <p:sldId id="329" r:id="rId33"/>
    <p:sldId id="307" r:id="rId34"/>
    <p:sldId id="272" r:id="rId35"/>
    <p:sldId id="315" r:id="rId36"/>
    <p:sldId id="312" r:id="rId37"/>
    <p:sldId id="313" r:id="rId38"/>
    <p:sldId id="317" r:id="rId39"/>
    <p:sldId id="318" r:id="rId40"/>
    <p:sldId id="319" r:id="rId41"/>
    <p:sldId id="320" r:id="rId42"/>
    <p:sldId id="321" r:id="rId43"/>
    <p:sldId id="316" r:id="rId44"/>
    <p:sldId id="278"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301"/>
    <a:srgbClr val="B10703"/>
    <a:srgbClr val="390201"/>
    <a:srgbClr val="630301"/>
    <a:srgbClr val="45537B"/>
    <a:srgbClr val="54BE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40" d="100"/>
          <a:sy n="40" d="100"/>
        </p:scale>
        <p:origin x="-1302" y="-186"/>
      </p:cViewPr>
      <p:guideLst>
        <p:guide orient="horz" pos="2160"/>
        <p:guide pos="2880"/>
      </p:guideLst>
    </p:cSldViewPr>
  </p:slideViewPr>
  <p:notesTextViewPr>
    <p:cViewPr>
      <p:scale>
        <a:sx n="100" d="100"/>
        <a:sy n="100" d="100"/>
      </p:scale>
      <p:origin x="0" y="0"/>
    </p:cViewPr>
  </p:notesTextViewPr>
  <p:notesViewPr>
    <p:cSldViewPr>
      <p:cViewPr varScale="1">
        <p:scale>
          <a:sx n="35" d="100"/>
          <a:sy n="35" d="100"/>
        </p:scale>
        <p:origin x="-217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3AA13C-F2D0-45FA-8C0F-92641829D56F}" type="datetimeFigureOut">
              <a:rPr lang="en-PH" smtClean="0"/>
              <a:t>1/8/2014</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ED89F2-2EE6-44FB-8F21-EDC94FE56431}" type="slidenum">
              <a:rPr lang="en-PH" smtClean="0"/>
              <a:t>‹#›</a:t>
            </a:fld>
            <a:endParaRPr lang="en-PH"/>
          </a:p>
        </p:txBody>
      </p:sp>
    </p:spTree>
    <p:extLst>
      <p:ext uri="{BB962C8B-B14F-4D97-AF65-F5344CB8AC3E}">
        <p14:creationId xmlns:p14="http://schemas.microsoft.com/office/powerpoint/2010/main" val="408203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62930-7CCE-4996-A1DB-8A36E7B99DFB}" type="datetimeFigureOut">
              <a:rPr lang="en-PH" smtClean="0"/>
              <a:t>1/8/2014</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5C2E9-2155-4B5F-B434-93970247E68B}" type="slidenum">
              <a:rPr lang="en-PH" smtClean="0"/>
              <a:t>‹#›</a:t>
            </a:fld>
            <a:endParaRPr lang="en-PH"/>
          </a:p>
        </p:txBody>
      </p:sp>
    </p:spTree>
    <p:extLst>
      <p:ext uri="{BB962C8B-B14F-4D97-AF65-F5344CB8AC3E}">
        <p14:creationId xmlns:p14="http://schemas.microsoft.com/office/powerpoint/2010/main" val="12923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54D5C2E9-2155-4B5F-B434-93970247E68B}" type="slidenum">
              <a:rPr lang="en-PH" smtClean="0"/>
              <a:t>25</a:t>
            </a:fld>
            <a:endParaRPr lang="en-PH"/>
          </a:p>
        </p:txBody>
      </p:sp>
    </p:spTree>
    <p:extLst>
      <p:ext uri="{BB962C8B-B14F-4D97-AF65-F5344CB8AC3E}">
        <p14:creationId xmlns:p14="http://schemas.microsoft.com/office/powerpoint/2010/main" val="84722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EF2436-A120-44C6-8DEB-FB39AA37F16A}"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F2436-A120-44C6-8DEB-FB39AA37F16A}"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F2436-A120-44C6-8DEB-FB39AA37F16A}"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F2436-A120-44C6-8DEB-FB39AA37F16A}"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F2436-A120-44C6-8DEB-FB39AA37F16A}"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EF2436-A120-44C6-8DEB-FB39AA37F16A}"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EF2436-A120-44C6-8DEB-FB39AA37F16A}"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EF2436-A120-44C6-8DEB-FB39AA37F16A}"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F2436-A120-44C6-8DEB-FB39AA37F16A}"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F2436-A120-44C6-8DEB-FB39AA37F16A}"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F2436-A120-44C6-8DEB-FB39AA37F16A}"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15D21-7A68-43FF-AD93-41204F113B8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F2436-A120-44C6-8DEB-FB39AA37F16A}" type="datetimeFigureOut">
              <a:rPr lang="en-US" smtClean="0"/>
              <a:pPr/>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15D21-7A68-43FF-AD93-41204F113B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opec.org/opec_web/en/data_graphs/40.htm" TargetMode="External"/><Relationship Id="rId2" Type="http://schemas.openxmlformats.org/officeDocument/2006/relationships/hyperlink" Target="http://www.eia.gov/dnav/pet/pet_pri_spt_s1_d.ht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228600" y="1600200"/>
            <a:ext cx="8686800" cy="2328425"/>
          </a:xfrm>
        </p:spPr>
        <p:txBody>
          <a:bodyPr>
            <a:noAutofit/>
          </a:bodyPr>
          <a:lstStyle/>
          <a:p>
            <a:r>
              <a:rPr lang="en-PH" sz="3600" b="1" dirty="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MEASURING EFFICIENCY OF INTERNATIONAL CRUDE OIL MARKETS: A MULTIFRACTALITY APPROACH</a:t>
            </a:r>
            <a:endParaRPr lang="en-US" sz="3600" b="1" dirty="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endParaRPr>
          </a:p>
        </p:txBody>
      </p:sp>
      <p:sp>
        <p:nvSpPr>
          <p:cNvPr id="3" name="Subtitle 2"/>
          <p:cNvSpPr>
            <a:spLocks noGrp="1" noChangeAspect="1"/>
          </p:cNvSpPr>
          <p:nvPr>
            <p:ph type="subTitle" idx="1"/>
          </p:nvPr>
        </p:nvSpPr>
        <p:spPr>
          <a:xfrm>
            <a:off x="2179320" y="4724400"/>
            <a:ext cx="4754880" cy="1398493"/>
          </a:xfrm>
        </p:spPr>
        <p:txBody>
          <a:bodyPr>
            <a:noAutofit/>
          </a:bodyPr>
          <a:lstStyle/>
          <a:p>
            <a:r>
              <a:rPr lang="en-US" sz="2800" dirty="0"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Harvey M. </a:t>
            </a:r>
            <a:r>
              <a:rPr lang="en-US" sz="2800" dirty="0" err="1"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Niere</a:t>
            </a:r>
            <a:endParaRPr lang="en-US" sz="2800" dirty="0"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endParaRPr>
          </a:p>
          <a:p>
            <a:r>
              <a:rPr lang="en-US" sz="2800" dirty="0"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Department of Economics</a:t>
            </a:r>
          </a:p>
          <a:p>
            <a:r>
              <a:rPr lang="en-US" sz="2800" dirty="0"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Mindanao State University</a:t>
            </a:r>
          </a:p>
          <a:p>
            <a:r>
              <a:rPr lang="en-US" sz="2800" dirty="0" smtClean="0">
                <a:solidFill>
                  <a:schemeClr val="bg1"/>
                </a:solidFill>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Philippines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alang\Pictures\mandelbrot zoom (5).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80313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83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alang\Pictures\mandelbrot zoom (6).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80313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04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6559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sea shells</a:t>
            </a:r>
            <a:endParaRPr lang="en-US" sz="2400" dirty="0">
              <a:solidFill>
                <a:schemeClr val="bg1"/>
              </a:solidFill>
              <a:latin typeface="Gulim" pitchFamily="34" charset="-127"/>
              <a:ea typeface="Gulim" pitchFamily="34" charset="-127"/>
            </a:endParaRPr>
          </a:p>
        </p:txBody>
      </p:sp>
      <p:pic>
        <p:nvPicPr>
          <p:cNvPr id="1028" name="Picture 4" descr="Naut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491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6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lightning</a:t>
            </a:r>
            <a:endParaRPr lang="en-US" sz="2400" dirty="0">
              <a:solidFill>
                <a:schemeClr val="bg1"/>
              </a:solidFill>
              <a:latin typeface="Gulim" pitchFamily="34" charset="-127"/>
              <a:ea typeface="Gulim" pitchFamily="34" charset="-127"/>
            </a:endParaRPr>
          </a:p>
        </p:txBody>
      </p:sp>
      <p:pic>
        <p:nvPicPr>
          <p:cNvPr id="2050" name="Picture 2" descr="http://media.northjersey.com/images/LightningWEB_080813_tn_tif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52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trees</a:t>
            </a:r>
            <a:endParaRPr lang="en-US" sz="2400" dirty="0">
              <a:solidFill>
                <a:schemeClr val="bg1"/>
              </a:solidFill>
              <a:latin typeface="Gulim" pitchFamily="34" charset="-127"/>
              <a:ea typeface="Gulim" pitchFamily="34" charset="-127"/>
            </a:endParaRPr>
          </a:p>
        </p:txBody>
      </p:sp>
      <p:pic>
        <p:nvPicPr>
          <p:cNvPr id="3074" name="Picture 2" descr="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4043"/>
            <a:ext cx="8686800" cy="578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17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leaves</a:t>
            </a:r>
            <a:endParaRPr lang="en-US" sz="2400" dirty="0">
              <a:solidFill>
                <a:schemeClr val="bg1"/>
              </a:solidFill>
              <a:latin typeface="Gulim" pitchFamily="34" charset="-127"/>
              <a:ea typeface="Gulim" pitchFamily="34" charset="-127"/>
            </a:endParaRPr>
          </a:p>
        </p:txBody>
      </p:sp>
      <p:pic>
        <p:nvPicPr>
          <p:cNvPr id="2050" name="Picture 2" descr="Le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60419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95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rivers</a:t>
            </a:r>
            <a:endParaRPr lang="en-US" sz="2400" dirty="0">
              <a:solidFill>
                <a:schemeClr val="bg1"/>
              </a:solidFill>
              <a:latin typeface="Gulim" pitchFamily="34" charset="-127"/>
              <a:ea typeface="Gulim" pitchFamily="34" charset="-127"/>
            </a:endParaRPr>
          </a:p>
        </p:txBody>
      </p:sp>
      <p:pic>
        <p:nvPicPr>
          <p:cNvPr id="4098" name="Picture 2" descr="river path as seen from ab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57840"/>
            <a:ext cx="8686800" cy="508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13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chemeClr val="bg1"/>
                </a:solidFill>
                <a:latin typeface="Gulim" pitchFamily="34" charset="-127"/>
                <a:ea typeface="Gulim" pitchFamily="34" charset="-127"/>
              </a:rPr>
              <a:t>m</a:t>
            </a:r>
            <a:r>
              <a:rPr lang="en-US" sz="2400" dirty="0" smtClean="0">
                <a:solidFill>
                  <a:schemeClr val="bg1"/>
                </a:solidFill>
                <a:latin typeface="Gulim" pitchFamily="34" charset="-127"/>
                <a:ea typeface="Gulim" pitchFamily="34" charset="-127"/>
              </a:rPr>
              <a:t>ountain ranges</a:t>
            </a:r>
            <a:endParaRPr lang="en-US" sz="2400" dirty="0">
              <a:solidFill>
                <a:schemeClr val="bg1"/>
              </a:solidFill>
              <a:latin typeface="Gulim" pitchFamily="34" charset="-127"/>
              <a:ea typeface="Gulim" pitchFamily="34" charset="-127"/>
            </a:endParaRPr>
          </a:p>
        </p:txBody>
      </p:sp>
      <p:pic>
        <p:nvPicPr>
          <p:cNvPr id="1026" name="Picture 2" descr="http://upload.wikimedia.org/wikipedia/commons/7/79/Himalay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572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91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Animated fractal mounta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9592"/>
            <a:ext cx="8229600" cy="447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32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Fractal System</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a:solidFill>
                  <a:schemeClr val="bg1"/>
                </a:solidFill>
                <a:ea typeface="Gulim" pitchFamily="34" charset="-127"/>
              </a:rPr>
              <a:t>A system characterised by a scaling law with a </a:t>
            </a:r>
            <a:r>
              <a:rPr lang="en-PH" sz="2400" dirty="0" smtClean="0">
                <a:solidFill>
                  <a:schemeClr val="bg1"/>
                </a:solidFill>
                <a:ea typeface="Gulim" pitchFamily="34" charset="-127"/>
              </a:rPr>
              <a:t>fractal, i</a:t>
            </a:r>
            <a:r>
              <a:rPr lang="en-PH" sz="2400" dirty="0">
                <a:solidFill>
                  <a:schemeClr val="bg1"/>
                </a:solidFill>
                <a:ea typeface="Gulim" pitchFamily="34" charset="-127"/>
              </a:rPr>
              <a:t>. e., non-integer exponent. </a:t>
            </a:r>
            <a:endParaRPr lang="en-PH" sz="2400" dirty="0" smtClean="0">
              <a:solidFill>
                <a:schemeClr val="bg1"/>
              </a:solidFill>
              <a:ea typeface="Gulim" pitchFamily="34" charset="-127"/>
            </a:endParaRPr>
          </a:p>
          <a:p>
            <a:pPr algn="just"/>
            <a:r>
              <a:rPr lang="en-PH" sz="2400" dirty="0" smtClean="0">
                <a:solidFill>
                  <a:schemeClr val="bg1"/>
                </a:solidFill>
                <a:ea typeface="Gulim" pitchFamily="34" charset="-127"/>
              </a:rPr>
              <a:t>Fractal </a:t>
            </a:r>
            <a:r>
              <a:rPr lang="en-PH" sz="2400" dirty="0">
                <a:solidFill>
                  <a:schemeClr val="bg1"/>
                </a:solidFill>
                <a:ea typeface="Gulim" pitchFamily="34" charset="-127"/>
              </a:rPr>
              <a:t>systems are characterised </a:t>
            </a:r>
            <a:r>
              <a:rPr lang="en-PH" sz="2400" dirty="0" smtClean="0">
                <a:solidFill>
                  <a:schemeClr val="bg1"/>
                </a:solidFill>
                <a:ea typeface="Gulim" pitchFamily="34" charset="-127"/>
              </a:rPr>
              <a:t>by self-similarity</a:t>
            </a:r>
            <a:r>
              <a:rPr lang="en-PH" sz="2400" dirty="0">
                <a:solidFill>
                  <a:schemeClr val="bg1"/>
                </a:solidFill>
                <a:ea typeface="Gulim" pitchFamily="34" charset="-127"/>
              </a:rPr>
              <a:t>, i. e., a </a:t>
            </a:r>
            <a:r>
              <a:rPr lang="en-PH" sz="2400" dirty="0" smtClean="0">
                <a:solidFill>
                  <a:schemeClr val="bg1"/>
                </a:solidFill>
                <a:ea typeface="Gulim" pitchFamily="34" charset="-127"/>
              </a:rPr>
              <a:t>magnification </a:t>
            </a:r>
            <a:r>
              <a:rPr lang="en-PH" sz="2400" dirty="0">
                <a:solidFill>
                  <a:schemeClr val="bg1"/>
                </a:solidFill>
                <a:ea typeface="Gulim" pitchFamily="34" charset="-127"/>
              </a:rPr>
              <a:t>of a small part is </a:t>
            </a:r>
            <a:r>
              <a:rPr lang="en-PH" sz="2400" dirty="0" smtClean="0">
                <a:solidFill>
                  <a:schemeClr val="bg1"/>
                </a:solidFill>
                <a:ea typeface="Gulim" pitchFamily="34" charset="-127"/>
              </a:rPr>
              <a:t>statistically equivalent to </a:t>
            </a:r>
            <a:r>
              <a:rPr lang="en-PH" sz="2400" dirty="0">
                <a:solidFill>
                  <a:schemeClr val="bg1"/>
                </a:solidFill>
                <a:ea typeface="Gulim" pitchFamily="34" charset="-127"/>
              </a:rPr>
              <a:t>the whole</a:t>
            </a:r>
            <a:r>
              <a:rPr lang="en-PH" sz="2400" dirty="0" smtClean="0">
                <a:solidFill>
                  <a:schemeClr val="bg1"/>
                </a:solidFill>
                <a:ea typeface="Gulim" pitchFamily="34" charset="-127"/>
              </a:rPr>
              <a:t>.</a:t>
            </a:r>
          </a:p>
          <a:p>
            <a:pPr algn="just"/>
            <a:r>
              <a:rPr lang="en-US" sz="2400" dirty="0" smtClean="0">
                <a:solidFill>
                  <a:schemeClr val="bg1"/>
                </a:solidFill>
                <a:ea typeface="Gulim" pitchFamily="34" charset="-127"/>
              </a:rPr>
              <a:t>(</a:t>
            </a:r>
            <a:r>
              <a:rPr lang="en-US" sz="2400" dirty="0" err="1" smtClean="0">
                <a:solidFill>
                  <a:schemeClr val="bg1"/>
                </a:solidFill>
                <a:ea typeface="Gulim" pitchFamily="34" charset="-127"/>
              </a:rPr>
              <a:t>Kantelhardt</a:t>
            </a:r>
            <a:r>
              <a:rPr lang="en-US" sz="2400" dirty="0" smtClean="0">
                <a:solidFill>
                  <a:schemeClr val="bg1"/>
                </a:solidFill>
                <a:ea typeface="Gulim" pitchFamily="34" charset="-127"/>
              </a:rPr>
              <a:t> 2008)</a:t>
            </a:r>
            <a:endParaRPr lang="en-US" sz="2400" dirty="0">
              <a:solidFill>
                <a:schemeClr val="bg1"/>
              </a:solidFill>
              <a:ea typeface="Gulim" pitchFamily="34" charset="-127"/>
            </a:endParaRPr>
          </a:p>
        </p:txBody>
      </p:sp>
    </p:spTree>
    <p:extLst>
      <p:ext uri="{BB962C8B-B14F-4D97-AF65-F5344CB8AC3E}">
        <p14:creationId xmlns:p14="http://schemas.microsoft.com/office/powerpoint/2010/main" val="38601185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multi-level marketing</a:t>
            </a:r>
            <a:endParaRPr lang="en-US" sz="2400" dirty="0">
              <a:solidFill>
                <a:schemeClr val="bg1"/>
              </a:solidFill>
              <a:latin typeface="Gulim" pitchFamily="34" charset="-127"/>
              <a:ea typeface="Gulim" pitchFamily="34" charset="-127"/>
            </a:endParaRPr>
          </a:p>
        </p:txBody>
      </p:sp>
      <p:pic>
        <p:nvPicPr>
          <p:cNvPr id="6146" name="Picture 2" descr="MLM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31394"/>
            <a:ext cx="6400800" cy="440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478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time series data</a:t>
            </a:r>
            <a:endParaRPr lang="en-US" sz="2400" dirty="0">
              <a:solidFill>
                <a:schemeClr val="bg1"/>
              </a:solidFill>
              <a:latin typeface="Gulim" pitchFamily="34" charset="-127"/>
              <a:ea typeface="Gulim" pitchFamily="34" charset="-127"/>
            </a:endParaRPr>
          </a:p>
        </p:txBody>
      </p:sp>
      <p:pic>
        <p:nvPicPr>
          <p:cNvPr id="4" name="Picture 3" descr="C:\Users\lalang\Downloads\Wiener_process_animat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31520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12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Multifractal System</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a:solidFill>
                  <a:schemeClr val="bg1"/>
                </a:solidFill>
              </a:rPr>
              <a:t>A system characterised by scaling laws with </a:t>
            </a:r>
            <a:r>
              <a:rPr lang="en-PH" sz="2400" dirty="0" smtClean="0">
                <a:solidFill>
                  <a:schemeClr val="bg1"/>
                </a:solidFill>
              </a:rPr>
              <a:t>an infinite </a:t>
            </a:r>
            <a:r>
              <a:rPr lang="en-PH" sz="2400" dirty="0">
                <a:solidFill>
                  <a:schemeClr val="bg1"/>
                </a:solidFill>
              </a:rPr>
              <a:t>number </a:t>
            </a:r>
            <a:r>
              <a:rPr lang="en-PH" sz="2400" dirty="0" smtClean="0">
                <a:solidFill>
                  <a:schemeClr val="bg1"/>
                </a:solidFill>
              </a:rPr>
              <a:t>of different </a:t>
            </a:r>
            <a:r>
              <a:rPr lang="en-PH" sz="2400" dirty="0">
                <a:solidFill>
                  <a:schemeClr val="bg1"/>
                </a:solidFill>
              </a:rPr>
              <a:t>fractal exponents. The scaling laws </a:t>
            </a:r>
            <a:r>
              <a:rPr lang="en-PH" sz="2400" dirty="0" smtClean="0">
                <a:solidFill>
                  <a:schemeClr val="bg1"/>
                </a:solidFill>
              </a:rPr>
              <a:t>must be </a:t>
            </a:r>
            <a:r>
              <a:rPr lang="en-PH" sz="2400" dirty="0">
                <a:solidFill>
                  <a:schemeClr val="bg1"/>
                </a:solidFill>
              </a:rPr>
              <a:t>valid for the same range of the scale parameter</a:t>
            </a:r>
            <a:r>
              <a:rPr lang="en-PH" sz="2400" dirty="0" smtClean="0">
                <a:solidFill>
                  <a:schemeClr val="bg1"/>
                </a:solidFill>
              </a:rPr>
              <a:t>.</a:t>
            </a:r>
          </a:p>
          <a:p>
            <a:pPr algn="just"/>
            <a:r>
              <a:rPr lang="en-US" sz="2400" dirty="0">
                <a:solidFill>
                  <a:schemeClr val="bg1"/>
                </a:solidFill>
                <a:ea typeface="Gulim" pitchFamily="34" charset="-127"/>
              </a:rPr>
              <a:t>(</a:t>
            </a:r>
            <a:r>
              <a:rPr lang="en-US" sz="2400" dirty="0" err="1">
                <a:solidFill>
                  <a:schemeClr val="bg1"/>
                </a:solidFill>
                <a:ea typeface="Gulim" pitchFamily="34" charset="-127"/>
              </a:rPr>
              <a:t>Kantelhardt</a:t>
            </a:r>
            <a:r>
              <a:rPr lang="en-US" sz="2400" dirty="0">
                <a:solidFill>
                  <a:schemeClr val="bg1"/>
                </a:solidFill>
                <a:ea typeface="Gulim" pitchFamily="34" charset="-127"/>
              </a:rPr>
              <a:t> 2008</a:t>
            </a:r>
            <a:r>
              <a:rPr lang="en-US" sz="2400" dirty="0" smtClean="0">
                <a:solidFill>
                  <a:schemeClr val="bg1"/>
                </a:solidFill>
                <a:ea typeface="Gulim" pitchFamily="34" charset="-127"/>
              </a:rPr>
              <a:t>)</a:t>
            </a:r>
            <a:endParaRPr lang="en-US" sz="2400" dirty="0">
              <a:solidFill>
                <a:schemeClr val="bg1"/>
              </a:solidFill>
              <a:ea typeface="Gulim" pitchFamily="34" charset="-127"/>
            </a:endParaRPr>
          </a:p>
        </p:txBody>
      </p:sp>
    </p:spTree>
    <p:extLst>
      <p:ext uri="{BB962C8B-B14F-4D97-AF65-F5344CB8AC3E}">
        <p14:creationId xmlns:p14="http://schemas.microsoft.com/office/powerpoint/2010/main" val="18971153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Multifractal System</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a:solidFill>
                  <a:schemeClr val="bg1"/>
                </a:solidFill>
              </a:rPr>
              <a:t>According to </a:t>
            </a:r>
            <a:r>
              <a:rPr lang="en-PH" sz="2400" dirty="0" err="1">
                <a:solidFill>
                  <a:schemeClr val="bg1"/>
                </a:solidFill>
              </a:rPr>
              <a:t>Zunino</a:t>
            </a:r>
            <a:r>
              <a:rPr lang="en-US" sz="2400" dirty="0">
                <a:solidFill>
                  <a:schemeClr val="bg1"/>
                </a:solidFill>
              </a:rPr>
              <a:t> et al. (2008),</a:t>
            </a:r>
            <a:r>
              <a:rPr lang="en-PH" sz="2400" dirty="0">
                <a:solidFill>
                  <a:schemeClr val="bg1"/>
                </a:solidFill>
              </a:rPr>
              <a:t> multifractality can be due</a:t>
            </a:r>
          </a:p>
          <a:p>
            <a:pPr marL="457200" indent="-457200" algn="just">
              <a:buFont typeface="+mj-lt"/>
              <a:buAutoNum type="arabicPeriod"/>
            </a:pPr>
            <a:r>
              <a:rPr lang="en-PH" sz="2400" dirty="0">
                <a:solidFill>
                  <a:schemeClr val="bg1"/>
                </a:solidFill>
              </a:rPr>
              <a:t>long-range correlations or </a:t>
            </a:r>
          </a:p>
          <a:p>
            <a:pPr marL="457200" indent="-457200" algn="just">
              <a:buFont typeface="+mj-lt"/>
              <a:buAutoNum type="arabicPeriod"/>
            </a:pPr>
            <a:r>
              <a:rPr lang="en-PH" sz="2400" dirty="0">
                <a:solidFill>
                  <a:schemeClr val="bg1"/>
                </a:solidFill>
              </a:rPr>
              <a:t>broad fat-tail distributions</a:t>
            </a:r>
            <a:endParaRPr lang="en-US" sz="2400" dirty="0">
              <a:solidFill>
                <a:schemeClr val="bg1"/>
              </a:solidFill>
              <a:latin typeface="Gulim" pitchFamily="34" charset="-127"/>
              <a:ea typeface="Gulim" pitchFamily="34" charset="-127"/>
            </a:endParaRPr>
          </a:p>
        </p:txBody>
      </p:sp>
    </p:spTree>
    <p:extLst>
      <p:ext uri="{BB962C8B-B14F-4D97-AF65-F5344CB8AC3E}">
        <p14:creationId xmlns:p14="http://schemas.microsoft.com/office/powerpoint/2010/main" val="737967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Multifractal System</a:t>
            </a:r>
          </a:p>
        </p:txBody>
      </p:sp>
      <p:sp>
        <p:nvSpPr>
          <p:cNvPr id="7" name="Content Placeholder 2"/>
          <p:cNvSpPr txBox="1">
            <a:spLocks/>
          </p:cNvSpPr>
          <p:nvPr/>
        </p:nvSpPr>
        <p:spPr>
          <a:xfrm>
            <a:off x="533400" y="4343400"/>
            <a:ext cx="8153400" cy="2362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smtClean="0">
                <a:solidFill>
                  <a:schemeClr val="bg1"/>
                </a:solidFill>
              </a:rPr>
              <a:t>Mandelbrot </a:t>
            </a:r>
            <a:r>
              <a:rPr lang="en-PH" sz="2400" dirty="0">
                <a:solidFill>
                  <a:schemeClr val="bg1"/>
                </a:solidFill>
              </a:rPr>
              <a:t>(1997) introduced multifractal models to study economic and financial time series in order to address the shortcomings of traditional models such as fractional Brownian motion and GARCH processes which are not appropriate with the stylized facts of the said time series such as long-memory and fat-tails in volatility</a:t>
            </a:r>
            <a:r>
              <a:rPr lang="en-PH" sz="2400" dirty="0" smtClean="0">
                <a:solidFill>
                  <a:schemeClr val="bg1"/>
                </a:solidFill>
              </a:rPr>
              <a:t>.</a:t>
            </a:r>
            <a:endParaRPr lang="en-US" sz="2400" dirty="0">
              <a:solidFill>
                <a:schemeClr val="bg1"/>
              </a:solidFill>
              <a:latin typeface="Gulim" pitchFamily="34" charset="-127"/>
              <a:ea typeface="Gulim" pitchFamily="34" charset="-127"/>
            </a:endParaRPr>
          </a:p>
        </p:txBody>
      </p:sp>
      <p:pic>
        <p:nvPicPr>
          <p:cNvPr id="9218" name="Picture 2" descr="Benoit Mandelbrot mg 180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19200"/>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48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431376.r76.cf2.rackcdn.com/23948/fphys-03-00141-r2/image_m/fphys-03-00141-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09869"/>
            <a:ext cx="7315200" cy="50623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err="1"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Ihlen</a:t>
            </a:r>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 (2012)</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Tree>
    <p:extLst>
      <p:ext uri="{BB962C8B-B14F-4D97-AF65-F5344CB8AC3E}">
        <p14:creationId xmlns:p14="http://schemas.microsoft.com/office/powerpoint/2010/main" val="3539177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Fractals, Multifractals and Hurst Exponent</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smtClean="0">
                <a:solidFill>
                  <a:schemeClr val="bg1"/>
                </a:solidFill>
              </a:rPr>
              <a:t>For fractals, the Hurst </a:t>
            </a:r>
            <a:r>
              <a:rPr lang="en-PH" sz="2400" dirty="0" err="1" smtClean="0">
                <a:solidFill>
                  <a:schemeClr val="bg1"/>
                </a:solidFill>
              </a:rPr>
              <a:t>exponent,</a:t>
            </a:r>
            <a:r>
              <a:rPr lang="en-PH" sz="2400" i="1" dirty="0" err="1" smtClean="0">
                <a:solidFill>
                  <a:schemeClr val="bg1"/>
                </a:solidFill>
              </a:rPr>
              <a:t>h</a:t>
            </a:r>
            <a:r>
              <a:rPr lang="en-PH" sz="2400" dirty="0" smtClean="0">
                <a:solidFill>
                  <a:schemeClr val="bg1"/>
                </a:solidFill>
              </a:rPr>
              <a:t>, is constant.</a:t>
            </a:r>
          </a:p>
          <a:p>
            <a:pPr lvl="1" algn="just"/>
            <a:r>
              <a:rPr lang="en-PH" sz="2000" dirty="0" smtClean="0">
                <a:solidFill>
                  <a:schemeClr val="bg1"/>
                </a:solidFill>
                <a:ea typeface="Gulim" pitchFamily="34" charset="-127"/>
              </a:rPr>
              <a:t>Ordinary Brownian motion, </a:t>
            </a:r>
            <a:r>
              <a:rPr lang="en-PH" sz="2000" i="1" dirty="0" smtClean="0">
                <a:solidFill>
                  <a:schemeClr val="bg1"/>
                </a:solidFill>
                <a:ea typeface="Gulim" pitchFamily="34" charset="-127"/>
              </a:rPr>
              <a:t>h</a:t>
            </a:r>
            <a:r>
              <a:rPr lang="en-PH" sz="2000" dirty="0" smtClean="0">
                <a:solidFill>
                  <a:schemeClr val="bg1"/>
                </a:solidFill>
                <a:ea typeface="Gulim" pitchFamily="34" charset="-127"/>
              </a:rPr>
              <a:t> = 0.5</a:t>
            </a:r>
          </a:p>
          <a:p>
            <a:pPr lvl="1" algn="just"/>
            <a:r>
              <a:rPr lang="en-PH" sz="2000" dirty="0" smtClean="0">
                <a:solidFill>
                  <a:schemeClr val="bg1"/>
                </a:solidFill>
                <a:ea typeface="Gulim" pitchFamily="34" charset="-127"/>
              </a:rPr>
              <a:t>Fractional Brownian motion, 0 &lt; </a:t>
            </a:r>
            <a:r>
              <a:rPr lang="en-PH" sz="2000" i="1" dirty="0" smtClean="0">
                <a:solidFill>
                  <a:schemeClr val="bg1"/>
                </a:solidFill>
                <a:ea typeface="Gulim" pitchFamily="34" charset="-127"/>
              </a:rPr>
              <a:t>h</a:t>
            </a:r>
            <a:r>
              <a:rPr lang="en-PH" sz="2000" dirty="0" smtClean="0">
                <a:solidFill>
                  <a:schemeClr val="bg1"/>
                </a:solidFill>
                <a:ea typeface="Gulim" pitchFamily="34" charset="-127"/>
              </a:rPr>
              <a:t> &lt; 1</a:t>
            </a:r>
          </a:p>
          <a:p>
            <a:pPr lvl="1" algn="just"/>
            <a:endParaRPr lang="en-PH" sz="2000" dirty="0">
              <a:solidFill>
                <a:schemeClr val="bg1"/>
              </a:solidFill>
              <a:ea typeface="Gulim" pitchFamily="34" charset="-127"/>
            </a:endParaRPr>
          </a:p>
          <a:p>
            <a:pPr algn="just"/>
            <a:r>
              <a:rPr lang="en-PH" sz="2400" dirty="0" smtClean="0">
                <a:solidFill>
                  <a:schemeClr val="bg1"/>
                </a:solidFill>
                <a:ea typeface="Gulim" pitchFamily="34" charset="-127"/>
              </a:rPr>
              <a:t>For multifractals, the Hurst exponent is not constant but is dependent with the order of fluctuation function, </a:t>
            </a:r>
            <a:r>
              <a:rPr lang="en-PH" sz="2400" i="1" dirty="0" smtClean="0">
                <a:solidFill>
                  <a:schemeClr val="bg1"/>
                </a:solidFill>
                <a:ea typeface="Gulim" pitchFamily="34" charset="-127"/>
              </a:rPr>
              <a:t>q</a:t>
            </a:r>
            <a:r>
              <a:rPr lang="en-PH" sz="2400" dirty="0" smtClean="0">
                <a:solidFill>
                  <a:schemeClr val="bg1"/>
                </a:solidFill>
                <a:ea typeface="Gulim" pitchFamily="34" charset="-127"/>
              </a:rPr>
              <a:t>.</a:t>
            </a:r>
          </a:p>
          <a:p>
            <a:pPr algn="just"/>
            <a:r>
              <a:rPr lang="en-PH" sz="2400" dirty="0" smtClean="0">
                <a:solidFill>
                  <a:schemeClr val="bg1"/>
                </a:solidFill>
                <a:ea typeface="Gulim" pitchFamily="34" charset="-127"/>
              </a:rPr>
              <a:t>In this case, </a:t>
            </a:r>
            <a:r>
              <a:rPr lang="en-PH" sz="2400" i="1" dirty="0" smtClean="0">
                <a:solidFill>
                  <a:schemeClr val="bg1"/>
                </a:solidFill>
                <a:ea typeface="Gulim" pitchFamily="34" charset="-127"/>
              </a:rPr>
              <a:t>h(q)</a:t>
            </a:r>
            <a:r>
              <a:rPr lang="en-PH" sz="2400" dirty="0" smtClean="0">
                <a:solidFill>
                  <a:schemeClr val="bg1"/>
                </a:solidFill>
                <a:ea typeface="Gulim" pitchFamily="34" charset="-127"/>
              </a:rPr>
              <a:t>, is known as the generalized Hurst exponent</a:t>
            </a:r>
            <a:r>
              <a:rPr lang="en-PH" sz="2400" i="1" dirty="0" smtClean="0">
                <a:solidFill>
                  <a:schemeClr val="bg1"/>
                </a:solidFill>
                <a:ea typeface="Gulim" pitchFamily="34" charset="-127"/>
              </a:rPr>
              <a:t>.</a:t>
            </a:r>
          </a:p>
          <a:p>
            <a:pPr algn="just"/>
            <a:r>
              <a:rPr lang="en-PH" sz="2400" dirty="0" smtClean="0">
                <a:solidFill>
                  <a:schemeClr val="bg1"/>
                </a:solidFill>
                <a:ea typeface="Gulim" pitchFamily="34" charset="-127"/>
              </a:rPr>
              <a:t>If </a:t>
            </a:r>
            <a:r>
              <a:rPr lang="en-PH" sz="2400" i="1" dirty="0" smtClean="0">
                <a:solidFill>
                  <a:schemeClr val="bg1"/>
                </a:solidFill>
                <a:ea typeface="Gulim" pitchFamily="34" charset="-127"/>
              </a:rPr>
              <a:t>q</a:t>
            </a:r>
            <a:r>
              <a:rPr lang="en-PH" sz="2400" dirty="0" smtClean="0">
                <a:solidFill>
                  <a:schemeClr val="bg1"/>
                </a:solidFill>
                <a:ea typeface="Gulim" pitchFamily="34" charset="-127"/>
              </a:rPr>
              <a:t> = 2, then </a:t>
            </a:r>
            <a:r>
              <a:rPr lang="en-PH" sz="2400" i="1" dirty="0" smtClean="0">
                <a:solidFill>
                  <a:schemeClr val="bg1"/>
                </a:solidFill>
                <a:ea typeface="Gulim" pitchFamily="34" charset="-127"/>
              </a:rPr>
              <a:t>h(2)</a:t>
            </a:r>
            <a:r>
              <a:rPr lang="en-PH" sz="2400" dirty="0" smtClean="0">
                <a:solidFill>
                  <a:schemeClr val="bg1"/>
                </a:solidFill>
                <a:ea typeface="Gulim" pitchFamily="34" charset="-127"/>
              </a:rPr>
              <a:t> = </a:t>
            </a:r>
            <a:r>
              <a:rPr lang="en-PH" sz="2400" i="1" dirty="0" smtClean="0">
                <a:solidFill>
                  <a:schemeClr val="bg1"/>
                </a:solidFill>
                <a:ea typeface="Gulim" pitchFamily="34" charset="-127"/>
              </a:rPr>
              <a:t>h</a:t>
            </a:r>
            <a:r>
              <a:rPr lang="en-PH" sz="2400" dirty="0" smtClean="0">
                <a:solidFill>
                  <a:schemeClr val="bg1"/>
                </a:solidFill>
                <a:ea typeface="Gulim" pitchFamily="34" charset="-127"/>
              </a:rPr>
              <a:t>.</a:t>
            </a:r>
            <a:endParaRPr lang="en-US" sz="2400" dirty="0">
              <a:solidFill>
                <a:schemeClr val="bg1"/>
              </a:solidFill>
              <a:ea typeface="Gulim" pitchFamily="34" charset="-127"/>
            </a:endParaRPr>
          </a:p>
        </p:txBody>
      </p:sp>
    </p:spTree>
    <p:extLst>
      <p:ext uri="{BB962C8B-B14F-4D97-AF65-F5344CB8AC3E}">
        <p14:creationId xmlns:p14="http://schemas.microsoft.com/office/powerpoint/2010/main" val="3245561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Market Efficiency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smtClean="0">
                <a:solidFill>
                  <a:schemeClr val="bg1"/>
                </a:solidFill>
              </a:rPr>
              <a:t>This refers to the degree in which the price reflects the all the available information about the asset.</a:t>
            </a:r>
          </a:p>
          <a:p>
            <a:pPr algn="just"/>
            <a:r>
              <a:rPr lang="en-PH" sz="2400" dirty="0" smtClean="0">
                <a:solidFill>
                  <a:schemeClr val="bg1"/>
                </a:solidFill>
                <a:ea typeface="Gulim" pitchFamily="34" charset="-127"/>
              </a:rPr>
              <a:t>If the market is efficient, then the price movement follows a random walk </a:t>
            </a:r>
            <a:r>
              <a:rPr lang="en-PH" sz="2400" dirty="0" err="1" smtClean="0">
                <a:solidFill>
                  <a:schemeClr val="bg1"/>
                </a:solidFill>
                <a:ea typeface="Gulim" pitchFamily="34" charset="-127"/>
              </a:rPr>
              <a:t>behavior</a:t>
            </a:r>
            <a:r>
              <a:rPr lang="en-PH" sz="2400" dirty="0" smtClean="0">
                <a:solidFill>
                  <a:schemeClr val="bg1"/>
                </a:solidFill>
                <a:ea typeface="Gulim" pitchFamily="34" charset="-127"/>
              </a:rPr>
              <a:t>.</a:t>
            </a:r>
          </a:p>
          <a:p>
            <a:pPr algn="just"/>
            <a:r>
              <a:rPr lang="en-PH" sz="2400" dirty="0" smtClean="0">
                <a:solidFill>
                  <a:schemeClr val="bg1"/>
                </a:solidFill>
                <a:ea typeface="Gulim" pitchFamily="34" charset="-127"/>
              </a:rPr>
              <a:t>In this case, the price movement is just an ordinary Brownian motion with </a:t>
            </a:r>
            <a:r>
              <a:rPr lang="en-PH" sz="2400" i="1" dirty="0" smtClean="0">
                <a:solidFill>
                  <a:schemeClr val="bg1"/>
                </a:solidFill>
                <a:ea typeface="Gulim" pitchFamily="34" charset="-127"/>
              </a:rPr>
              <a:t>h</a:t>
            </a:r>
            <a:r>
              <a:rPr lang="en-PH" sz="2400" dirty="0" smtClean="0">
                <a:solidFill>
                  <a:schemeClr val="bg1"/>
                </a:solidFill>
                <a:ea typeface="Gulim" pitchFamily="34" charset="-127"/>
              </a:rPr>
              <a:t> = 0.5.</a:t>
            </a:r>
            <a:endParaRPr lang="en-US" sz="2400" dirty="0">
              <a:solidFill>
                <a:schemeClr val="bg1"/>
              </a:solidFill>
              <a:ea typeface="Gulim" pitchFamily="34" charset="-127"/>
            </a:endParaRPr>
          </a:p>
        </p:txBody>
      </p:sp>
    </p:spTree>
    <p:extLst>
      <p:ext uri="{BB962C8B-B14F-4D97-AF65-F5344CB8AC3E}">
        <p14:creationId xmlns:p14="http://schemas.microsoft.com/office/powerpoint/2010/main" val="986454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smtClean="0">
                    <a:solidFill>
                      <a:schemeClr val="bg1"/>
                    </a:solidFill>
                  </a:rPr>
                  <a:t>The study </a:t>
                </a:r>
                <a:r>
                  <a:rPr lang="en-PH" sz="2400" dirty="0">
                    <a:solidFill>
                      <a:schemeClr val="bg1"/>
                    </a:solidFill>
                  </a:rPr>
                  <a:t>uses the method of Multifractal Detrended Fluctuation Analysis (MFDFA</a:t>
                </a:r>
                <a:r>
                  <a:rPr lang="en-PH" sz="2400" dirty="0" smtClean="0">
                    <a:solidFill>
                      <a:schemeClr val="bg1"/>
                    </a:solidFill>
                  </a:rPr>
                  <a:t>). Following </a:t>
                </a:r>
                <a:r>
                  <a:rPr lang="en-US" sz="2400" dirty="0" err="1">
                    <a:solidFill>
                      <a:schemeClr val="bg1"/>
                    </a:solidFill>
                  </a:rPr>
                  <a:t>Kantelhardt</a:t>
                </a:r>
                <a:r>
                  <a:rPr lang="en-US" sz="2400" dirty="0">
                    <a:solidFill>
                      <a:schemeClr val="bg1"/>
                    </a:solidFill>
                  </a:rPr>
                  <a:t> et al. (2002</a:t>
                </a:r>
                <a:r>
                  <a:rPr lang="en-US" sz="2400" dirty="0" smtClean="0">
                    <a:solidFill>
                      <a:schemeClr val="bg1"/>
                    </a:solidFill>
                  </a:rPr>
                  <a:t>), the </a:t>
                </a:r>
                <a:r>
                  <a:rPr lang="en-US" sz="2400" dirty="0">
                    <a:solidFill>
                      <a:schemeClr val="bg1"/>
                    </a:solidFill>
                  </a:rPr>
                  <a:t>procedure is summarized in the following steps.</a:t>
                </a:r>
                <a:endParaRPr lang="en-PH" sz="2400" dirty="0">
                  <a:solidFill>
                    <a:schemeClr val="bg1"/>
                  </a:solidFill>
                </a:endParaRPr>
              </a:p>
              <a:p>
                <a:pPr marL="457200" lvl="0" indent="-457200" algn="just">
                  <a:buFont typeface="+mj-lt"/>
                  <a:buAutoNum type="arabicPeriod"/>
                </a:pPr>
                <a:r>
                  <a:rPr lang="en-US" sz="2400" dirty="0">
                    <a:solidFill>
                      <a:schemeClr val="bg1"/>
                    </a:solidFill>
                  </a:rPr>
                  <a:t>Given a time series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𝑢</m:t>
                        </m:r>
                      </m:e>
                      <m:sub>
                        <m:r>
                          <a:rPr lang="en-US" sz="2400" i="1">
                            <a:solidFill>
                              <a:schemeClr val="bg1"/>
                            </a:solidFill>
                            <a:latin typeface="Cambria Math"/>
                          </a:rPr>
                          <m:t>𝑖</m:t>
                        </m:r>
                      </m:sub>
                    </m:sSub>
                  </m:oMath>
                </a14:m>
                <a:r>
                  <a:rPr lang="en-US" sz="2400" dirty="0">
                    <a:solidFill>
                      <a:schemeClr val="bg1"/>
                    </a:solidFill>
                  </a:rPr>
                  <a:t>, </a:t>
                </a:r>
                <a14:m>
                  <m:oMath xmlns:m="http://schemas.openxmlformats.org/officeDocument/2006/math">
                    <m:r>
                      <a:rPr lang="en-US" sz="2400" i="1">
                        <a:solidFill>
                          <a:schemeClr val="bg1"/>
                        </a:solidFill>
                        <a:latin typeface="Cambria Math"/>
                      </a:rPr>
                      <m:t>𝑖</m:t>
                    </m:r>
                  </m:oMath>
                </a14:m>
                <a:r>
                  <a:rPr lang="en-US" sz="2400" dirty="0">
                    <a:solidFill>
                      <a:schemeClr val="bg1"/>
                    </a:solidFill>
                  </a:rPr>
                  <a:t> = </a:t>
                </a:r>
                <a14:m>
                  <m:oMath xmlns:m="http://schemas.openxmlformats.org/officeDocument/2006/math">
                    <m:r>
                      <a:rPr lang="en-US" sz="2400" i="1">
                        <a:solidFill>
                          <a:schemeClr val="bg1"/>
                        </a:solidFill>
                        <a:latin typeface="Cambria Math"/>
                      </a:rPr>
                      <m:t>1</m:t>
                    </m:r>
                  </m:oMath>
                </a14:m>
                <a:r>
                  <a:rPr lang="en-US" sz="2400" dirty="0">
                    <a:solidFill>
                      <a:schemeClr val="bg1"/>
                    </a:solidFill>
                  </a:rPr>
                  <a:t>, … , </a:t>
                </a:r>
                <a14:m>
                  <m:oMath xmlns:m="http://schemas.openxmlformats.org/officeDocument/2006/math">
                    <m:r>
                      <a:rPr lang="en-US" sz="2400" i="1">
                        <a:solidFill>
                          <a:schemeClr val="bg1"/>
                        </a:solidFill>
                        <a:latin typeface="Cambria Math"/>
                      </a:rPr>
                      <m:t>𝑁</m:t>
                    </m:r>
                  </m:oMath>
                </a14:m>
                <a:r>
                  <a:rPr lang="en-US" sz="2400" dirty="0">
                    <a:solidFill>
                      <a:schemeClr val="bg1"/>
                    </a:solidFill>
                  </a:rPr>
                  <a:t>, where </a:t>
                </a:r>
                <a14:m>
                  <m:oMath xmlns:m="http://schemas.openxmlformats.org/officeDocument/2006/math">
                    <m:r>
                      <a:rPr lang="en-US" sz="2400" i="1">
                        <a:solidFill>
                          <a:schemeClr val="bg1"/>
                        </a:solidFill>
                        <a:latin typeface="Cambria Math"/>
                      </a:rPr>
                      <m:t>𝑁</m:t>
                    </m:r>
                  </m:oMath>
                </a14:m>
                <a:r>
                  <a:rPr lang="en-US" sz="2400" dirty="0">
                    <a:solidFill>
                      <a:schemeClr val="bg1"/>
                    </a:solidFill>
                  </a:rPr>
                  <a:t> is the length, create a profile</a:t>
                </a:r>
                <a:endParaRPr lang="en-PH" sz="2400" dirty="0">
                  <a:solidFill>
                    <a:schemeClr val="bg1"/>
                  </a:solidFill>
                </a:endParaRPr>
              </a:p>
              <a:p>
                <a:pPr lvl="1" algn="just"/>
                <a14:m>
                  <m:oMath xmlns:m="http://schemas.openxmlformats.org/officeDocument/2006/math">
                    <m:r>
                      <a:rPr lang="en-US" sz="2400" i="1">
                        <a:solidFill>
                          <a:schemeClr val="bg1"/>
                        </a:solidFill>
                        <a:latin typeface="Cambria Math"/>
                      </a:rPr>
                      <m:t>𝑌</m:t>
                    </m:r>
                    <m:d>
                      <m:dPr>
                        <m:ctrlPr>
                          <a:rPr lang="en-PH" sz="2400" i="1">
                            <a:solidFill>
                              <a:schemeClr val="bg1"/>
                            </a:solidFill>
                            <a:latin typeface="Cambria Math"/>
                          </a:rPr>
                        </m:ctrlPr>
                      </m:dPr>
                      <m:e>
                        <m:r>
                          <a:rPr lang="en-US" sz="2400" i="1">
                            <a:solidFill>
                              <a:schemeClr val="bg1"/>
                            </a:solidFill>
                            <a:latin typeface="Cambria Math"/>
                          </a:rPr>
                          <m:t>𝑘</m:t>
                        </m:r>
                      </m:e>
                    </m:d>
                    <m:r>
                      <a:rPr lang="en-US" sz="2400" i="1">
                        <a:solidFill>
                          <a:schemeClr val="bg1"/>
                        </a:solidFill>
                        <a:latin typeface="Cambria Math"/>
                      </a:rPr>
                      <m:t>= </m:t>
                    </m:r>
                    <m:nary>
                      <m:naryPr>
                        <m:chr m:val="∑"/>
                        <m:limLoc m:val="undOvr"/>
                        <m:ctrlPr>
                          <a:rPr lang="en-PH" sz="2400" i="1">
                            <a:solidFill>
                              <a:schemeClr val="bg1"/>
                            </a:solidFill>
                            <a:latin typeface="Cambria Math"/>
                          </a:rPr>
                        </m:ctrlPr>
                      </m:naryPr>
                      <m:sub>
                        <m:r>
                          <a:rPr lang="en-US" sz="2400" i="1">
                            <a:solidFill>
                              <a:schemeClr val="bg1"/>
                            </a:solidFill>
                            <a:latin typeface="Cambria Math"/>
                          </a:rPr>
                          <m:t>𝑖</m:t>
                        </m:r>
                        <m:r>
                          <a:rPr lang="en-US" sz="2400" i="1">
                            <a:solidFill>
                              <a:schemeClr val="bg1"/>
                            </a:solidFill>
                            <a:latin typeface="Cambria Math"/>
                          </a:rPr>
                          <m:t>=1</m:t>
                        </m:r>
                      </m:sub>
                      <m:sup>
                        <m:r>
                          <a:rPr lang="en-US" sz="2400" i="1">
                            <a:solidFill>
                              <a:schemeClr val="bg1"/>
                            </a:solidFill>
                            <a:latin typeface="Cambria Math"/>
                          </a:rPr>
                          <m:t>𝑘</m:t>
                        </m:r>
                      </m:sup>
                      <m:e>
                        <m:r>
                          <a:rPr lang="en-PH" sz="2400" b="0" i="1" smtClean="0">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𝑢</m:t>
                            </m:r>
                          </m:e>
                          <m:sub>
                            <m:r>
                              <a:rPr lang="en-US" sz="2400" i="1">
                                <a:solidFill>
                                  <a:schemeClr val="bg1"/>
                                </a:solidFill>
                                <a:latin typeface="Cambria Math"/>
                              </a:rPr>
                              <m:t>𝑖</m:t>
                            </m:r>
                          </m:sub>
                        </m:sSub>
                        <m:r>
                          <a:rPr lang="en-US" sz="2400" i="1">
                            <a:solidFill>
                              <a:schemeClr val="bg1"/>
                            </a:solidFill>
                            <a:latin typeface="Cambria Math"/>
                          </a:rPr>
                          <m:t>−</m:t>
                        </m:r>
                        <m:acc>
                          <m:accPr>
                            <m:chr m:val="̅"/>
                            <m:ctrlPr>
                              <a:rPr lang="en-PH" sz="2400" i="1">
                                <a:solidFill>
                                  <a:schemeClr val="bg1"/>
                                </a:solidFill>
                                <a:latin typeface="Cambria Math"/>
                              </a:rPr>
                            </m:ctrlPr>
                          </m:accPr>
                          <m:e>
                            <m:r>
                              <a:rPr lang="en-US" sz="2400" i="1">
                                <a:solidFill>
                                  <a:schemeClr val="bg1"/>
                                </a:solidFill>
                                <a:latin typeface="Cambria Math"/>
                              </a:rPr>
                              <m:t>𝑢</m:t>
                            </m:r>
                          </m:e>
                        </m:acc>
                      </m:e>
                    </m:nary>
                    <m:r>
                      <a:rPr lang="en-PH" sz="2400" b="0" i="1" smtClean="0">
                        <a:solidFill>
                          <a:schemeClr val="bg1"/>
                        </a:solidFill>
                        <a:latin typeface="Cambria Math"/>
                      </a:rPr>
                      <m:t>)</m:t>
                    </m:r>
                  </m:oMath>
                </a14:m>
                <a:r>
                  <a:rPr lang="en-US" sz="2400" dirty="0">
                    <a:solidFill>
                      <a:schemeClr val="bg1"/>
                    </a:solidFill>
                  </a:rPr>
                  <a:t>,</a:t>
                </a:r>
                <a:endParaRPr lang="en-PH" sz="2400" dirty="0">
                  <a:solidFill>
                    <a:schemeClr val="bg1"/>
                  </a:solidFill>
                </a:endParaRPr>
              </a:p>
              <a:p>
                <a:pPr lvl="1" algn="just"/>
                <a:r>
                  <a:rPr lang="en-PH" sz="2400" i="1" dirty="0">
                    <a:solidFill>
                      <a:schemeClr val="bg1"/>
                    </a:solidFill>
                  </a:rPr>
                  <a:t>k</a:t>
                </a:r>
                <a:r>
                  <a:rPr lang="en-PH" sz="2400" dirty="0">
                    <a:solidFill>
                      <a:schemeClr val="bg1"/>
                    </a:solidFill>
                  </a:rPr>
                  <a:t> = </a:t>
                </a:r>
                <a14:m>
                  <m:oMath xmlns:m="http://schemas.openxmlformats.org/officeDocument/2006/math">
                    <m:r>
                      <a:rPr lang="en-US" sz="2400" i="1">
                        <a:solidFill>
                          <a:schemeClr val="bg1"/>
                        </a:solidFill>
                        <a:latin typeface="Cambria Math"/>
                      </a:rPr>
                      <m:t>1</m:t>
                    </m:r>
                  </m:oMath>
                </a14:m>
                <a:r>
                  <a:rPr lang="en-US" sz="2400" dirty="0">
                    <a:solidFill>
                      <a:schemeClr val="bg1"/>
                    </a:solidFill>
                  </a:rPr>
                  <a:t>, … , </a:t>
                </a:r>
                <a:r>
                  <a:rPr lang="en-US" sz="2400" i="1" dirty="0">
                    <a:solidFill>
                      <a:schemeClr val="bg1"/>
                    </a:solidFill>
                  </a:rPr>
                  <a:t>N</a:t>
                </a:r>
                <a:r>
                  <a:rPr lang="en-US" sz="2400" dirty="0">
                    <a:solidFill>
                      <a:schemeClr val="bg1"/>
                    </a:solidFill>
                  </a:rPr>
                  <a:t>, where </a:t>
                </a:r>
                <a14:m>
                  <m:oMath xmlns:m="http://schemas.openxmlformats.org/officeDocument/2006/math">
                    <m:acc>
                      <m:accPr>
                        <m:chr m:val="̅"/>
                        <m:ctrlPr>
                          <a:rPr lang="en-PH" sz="2400" i="1">
                            <a:solidFill>
                              <a:schemeClr val="bg1"/>
                            </a:solidFill>
                            <a:latin typeface="Cambria Math"/>
                          </a:rPr>
                        </m:ctrlPr>
                      </m:accPr>
                      <m:e>
                        <m:r>
                          <a:rPr lang="en-US" sz="2400" i="1">
                            <a:solidFill>
                              <a:schemeClr val="bg1"/>
                            </a:solidFill>
                            <a:latin typeface="Cambria Math"/>
                          </a:rPr>
                          <m:t>𝑢</m:t>
                        </m:r>
                      </m:e>
                    </m:acc>
                  </m:oMath>
                </a14:m>
                <a:r>
                  <a:rPr lang="en-PH" sz="2400" dirty="0">
                    <a:solidFill>
                      <a:schemeClr val="bg1"/>
                    </a:solidFill>
                  </a:rPr>
                  <a:t> is the mean of </a:t>
                </a:r>
                <a14:m>
                  <m:oMath xmlns:m="http://schemas.openxmlformats.org/officeDocument/2006/math">
                    <m:r>
                      <a:rPr lang="en-US" sz="2400" i="1">
                        <a:solidFill>
                          <a:schemeClr val="bg1"/>
                        </a:solidFill>
                        <a:latin typeface="Cambria Math"/>
                      </a:rPr>
                      <m:t>𝑢</m:t>
                    </m:r>
                  </m:oMath>
                </a14:m>
                <a:r>
                  <a:rPr lang="en-US" sz="2400" dirty="0">
                    <a:solidFill>
                      <a:schemeClr val="bg1"/>
                    </a:solidFill>
                  </a:rPr>
                  <a:t>.</a:t>
                </a:r>
                <a:endParaRPr lang="en-PH" sz="2400" dirty="0">
                  <a:solidFill>
                    <a:schemeClr val="bg1"/>
                  </a:solidFill>
                </a:endParaRPr>
              </a:p>
              <a:p>
                <a:pPr marL="457200" lvl="0" indent="-457200" algn="just">
                  <a:buFont typeface="+mj-lt"/>
                  <a:buAutoNum type="arabicPeriod"/>
                </a:pPr>
                <a:r>
                  <a:rPr lang="en-US" sz="2400" dirty="0">
                    <a:solidFill>
                      <a:schemeClr val="bg1"/>
                    </a:solidFill>
                  </a:rPr>
                  <a:t>Divide the profile </a:t>
                </a:r>
                <a14:m>
                  <m:oMath xmlns:m="http://schemas.openxmlformats.org/officeDocument/2006/math">
                    <m:r>
                      <a:rPr lang="en-US" sz="2400" i="1">
                        <a:solidFill>
                          <a:schemeClr val="bg1"/>
                        </a:solidFill>
                        <a:latin typeface="Cambria Math"/>
                      </a:rPr>
                      <m:t>𝑌</m:t>
                    </m:r>
                    <m:d>
                      <m:dPr>
                        <m:ctrlPr>
                          <a:rPr lang="en-PH" sz="2400" i="1">
                            <a:solidFill>
                              <a:schemeClr val="bg1"/>
                            </a:solidFill>
                            <a:latin typeface="Cambria Math"/>
                          </a:rPr>
                        </m:ctrlPr>
                      </m:dPr>
                      <m:e>
                        <m:r>
                          <a:rPr lang="en-US" sz="2400" i="1">
                            <a:solidFill>
                              <a:schemeClr val="bg1"/>
                            </a:solidFill>
                            <a:latin typeface="Cambria Math"/>
                          </a:rPr>
                          <m:t>𝑘</m:t>
                        </m:r>
                      </m:e>
                    </m:d>
                  </m:oMath>
                </a14:m>
                <a:r>
                  <a:rPr lang="en-PH" sz="2400" dirty="0">
                    <a:solidFill>
                      <a:schemeClr val="bg1"/>
                    </a:solidFill>
                  </a:rPr>
                  <a:t> into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𝑁</m:t>
                        </m:r>
                      </m:e>
                      <m:sub>
                        <m:r>
                          <a:rPr lang="en-US" sz="2400" i="1">
                            <a:solidFill>
                              <a:schemeClr val="bg1"/>
                            </a:solidFill>
                            <a:latin typeface="Cambria Math"/>
                          </a:rPr>
                          <m:t>𝑠</m:t>
                        </m:r>
                      </m:sub>
                    </m:sSub>
                    <m:r>
                      <a:rPr lang="en-US" sz="2400" i="1">
                        <a:solidFill>
                          <a:schemeClr val="bg1"/>
                        </a:solidFill>
                        <a:latin typeface="Cambria Math"/>
                      </a:rPr>
                      <m:t>=</m:t>
                    </m:r>
                    <m:f>
                      <m:fPr>
                        <m:type m:val="skw"/>
                        <m:ctrlPr>
                          <a:rPr lang="en-PH" sz="2400" i="1">
                            <a:solidFill>
                              <a:schemeClr val="bg1"/>
                            </a:solidFill>
                            <a:latin typeface="Cambria Math"/>
                          </a:rPr>
                        </m:ctrlPr>
                      </m:fPr>
                      <m:num>
                        <m:r>
                          <a:rPr lang="en-US" sz="2400" i="1">
                            <a:solidFill>
                              <a:schemeClr val="bg1"/>
                            </a:solidFill>
                            <a:latin typeface="Cambria Math"/>
                          </a:rPr>
                          <m:t>𝑁</m:t>
                        </m:r>
                      </m:num>
                      <m:den>
                        <m:r>
                          <a:rPr lang="en-US" sz="2400" i="1">
                            <a:solidFill>
                              <a:schemeClr val="bg1"/>
                            </a:solidFill>
                            <a:latin typeface="Cambria Math"/>
                          </a:rPr>
                          <m:t>𝑠</m:t>
                        </m:r>
                      </m:den>
                    </m:f>
                  </m:oMath>
                </a14:m>
                <a:r>
                  <a:rPr lang="en-US" sz="2400" dirty="0">
                    <a:solidFill>
                      <a:schemeClr val="bg1"/>
                    </a:solidFill>
                  </a:rPr>
                  <a:t> non-overlapping segment of length </a:t>
                </a:r>
                <a14:m>
                  <m:oMath xmlns:m="http://schemas.openxmlformats.org/officeDocument/2006/math">
                    <m:r>
                      <a:rPr lang="en-US" sz="2400" i="1">
                        <a:solidFill>
                          <a:schemeClr val="bg1"/>
                        </a:solidFill>
                        <a:latin typeface="Cambria Math"/>
                      </a:rPr>
                      <m:t>𝑠</m:t>
                    </m:r>
                  </m:oMath>
                </a14:m>
                <a:r>
                  <a:rPr lang="en-US" sz="2400" dirty="0">
                    <a:solidFill>
                      <a:schemeClr val="bg1"/>
                    </a:solidFill>
                  </a:rPr>
                  <a:t>. Since </a:t>
                </a:r>
                <a14:m>
                  <m:oMath xmlns:m="http://schemas.openxmlformats.org/officeDocument/2006/math">
                    <m:r>
                      <a:rPr lang="en-US" sz="2400" i="1">
                        <a:solidFill>
                          <a:schemeClr val="bg1"/>
                        </a:solidFill>
                        <a:latin typeface="Cambria Math"/>
                      </a:rPr>
                      <m:t>𝑁</m:t>
                    </m:r>
                  </m:oMath>
                </a14:m>
                <a:r>
                  <a:rPr lang="en-US" sz="2400" dirty="0">
                    <a:solidFill>
                      <a:schemeClr val="bg1"/>
                    </a:solidFill>
                  </a:rPr>
                  <a:t> is not generally a multiple of </a:t>
                </a:r>
                <a14:m>
                  <m:oMath xmlns:m="http://schemas.openxmlformats.org/officeDocument/2006/math">
                    <m:r>
                      <a:rPr lang="en-US" sz="2400" i="1">
                        <a:solidFill>
                          <a:schemeClr val="bg1"/>
                        </a:solidFill>
                        <a:latin typeface="Cambria Math"/>
                      </a:rPr>
                      <m:t>𝑠</m:t>
                    </m:r>
                  </m:oMath>
                </a14:m>
                <a:r>
                  <a:rPr lang="en-US" sz="2400" dirty="0">
                    <a:solidFill>
                      <a:schemeClr val="bg1"/>
                    </a:solidFill>
                  </a:rPr>
                  <a:t>, in order for the remainder part of the series to be included, this step is repeated starting at the end of the series moving backwards. Thus, a total of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2</m:t>
                        </m:r>
                        <m:r>
                          <a:rPr lang="en-US" sz="2400" i="1">
                            <a:solidFill>
                              <a:schemeClr val="bg1"/>
                            </a:solidFill>
                            <a:latin typeface="Cambria Math"/>
                          </a:rPr>
                          <m:t>𝑁</m:t>
                        </m:r>
                      </m:e>
                      <m:sub>
                        <m:r>
                          <a:rPr lang="en-US" sz="2400" i="1">
                            <a:solidFill>
                              <a:schemeClr val="bg1"/>
                            </a:solidFill>
                            <a:latin typeface="Cambria Math"/>
                          </a:rPr>
                          <m:t>𝑠</m:t>
                        </m:r>
                      </m:sub>
                    </m:sSub>
                  </m:oMath>
                </a14:m>
                <a:r>
                  <a:rPr lang="en-US" sz="2400" dirty="0">
                    <a:solidFill>
                      <a:schemeClr val="bg1"/>
                    </a:solidFill>
                  </a:rPr>
                  <a:t> segments are produced</a:t>
                </a:r>
                <a:r>
                  <a:rPr lang="en-US" sz="2400" dirty="0" smtClean="0">
                    <a:solidFill>
                      <a:schemeClr val="bg1"/>
                    </a:solidFill>
                  </a:rPr>
                  <a:t>.</a:t>
                </a:r>
                <a:endParaRPr lang="en-US" sz="2400" dirty="0">
                  <a:solidFill>
                    <a:schemeClr val="bg1"/>
                  </a:solidFill>
                  <a:latin typeface="Gulim" pitchFamily="34" charset="-127"/>
                  <a:ea typeface="Gulim" pitchFamily="34" charset="-127"/>
                </a:endParaRPr>
              </a:p>
            </p:txBody>
          </p:sp>
        </mc:Choice>
        <mc:Fallback>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955" r="-2019"/>
                </a:stretch>
              </a:blipFill>
            </p:spPr>
            <p:txBody>
              <a:bodyPr/>
              <a:lstStyle/>
              <a:p>
                <a:r>
                  <a:rPr lang="en-PH">
                    <a:noFill/>
                  </a:rPr>
                  <a:t> </a:t>
                </a:r>
              </a:p>
            </p:txBody>
          </p:sp>
        </mc:Fallback>
      </mc:AlternateContent>
    </p:spTree>
    <p:extLst>
      <p:ext uri="{BB962C8B-B14F-4D97-AF65-F5344CB8AC3E}">
        <p14:creationId xmlns:p14="http://schemas.microsoft.com/office/powerpoint/2010/main" val="1426630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mj-lt"/>
                  <a:buAutoNum type="arabicPeriod" startAt="3"/>
                </a:pPr>
                <a:r>
                  <a:rPr lang="en-US" sz="2400" dirty="0" smtClean="0">
                    <a:solidFill>
                      <a:schemeClr val="bg1"/>
                    </a:solidFill>
                  </a:rPr>
                  <a:t>Generate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ctrlPr>
                          <a:rPr lang="en-PH" sz="2400" i="1">
                            <a:solidFill>
                              <a:schemeClr val="bg1"/>
                            </a:solidFill>
                            <a:latin typeface="Cambria Math"/>
                          </a:rPr>
                        </m:ctrlPr>
                      </m:dPr>
                      <m:e>
                        <m:r>
                          <a:rPr lang="en-US" sz="2400" i="1">
                            <a:solidFill>
                              <a:schemeClr val="bg1"/>
                            </a:solidFill>
                            <a:latin typeface="Cambria Math"/>
                          </a:rPr>
                          <m:t>𝑖</m:t>
                        </m:r>
                      </m:e>
                    </m:d>
                    <m:r>
                      <a:rPr lang="en-US"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begChr m:val="["/>
                        <m:endChr m:val="]"/>
                        <m:ctrlPr>
                          <a:rPr lang="en-PH" sz="2400" i="1">
                            <a:solidFill>
                              <a:schemeClr val="bg1"/>
                            </a:solidFill>
                            <a:latin typeface="Cambria Math"/>
                          </a:rPr>
                        </m:ctrlPr>
                      </m:dPr>
                      <m:e>
                        <m:d>
                          <m:dPr>
                            <m:ctrlPr>
                              <a:rPr lang="en-PH" sz="2400" i="1">
                                <a:solidFill>
                                  <a:schemeClr val="bg1"/>
                                </a:solidFill>
                                <a:latin typeface="Cambria Math"/>
                              </a:rPr>
                            </m:ctrlPr>
                          </m:dPr>
                          <m:e>
                            <m:r>
                              <a:rPr lang="en-US" sz="2400" i="1">
                                <a:solidFill>
                                  <a:schemeClr val="bg1"/>
                                </a:solidFill>
                                <a:latin typeface="Cambria Math"/>
                              </a:rPr>
                              <m:t>𝑣</m:t>
                            </m:r>
                            <m:r>
                              <a:rPr lang="en-US" sz="2400" i="1">
                                <a:solidFill>
                                  <a:schemeClr val="bg1"/>
                                </a:solidFill>
                                <a:latin typeface="Cambria Math"/>
                              </a:rPr>
                              <m:t>−1</m:t>
                            </m:r>
                          </m:e>
                        </m:d>
                        <m:r>
                          <a:rPr lang="en-US" sz="2400" i="1">
                            <a:solidFill>
                              <a:schemeClr val="bg1"/>
                            </a:solidFill>
                            <a:latin typeface="Cambria Math"/>
                          </a:rPr>
                          <m:t>𝑠</m:t>
                        </m:r>
                        <m:r>
                          <a:rPr lang="en-US" sz="2400" i="1">
                            <a:solidFill>
                              <a:schemeClr val="bg1"/>
                            </a:solidFill>
                            <a:latin typeface="Cambria Math"/>
                          </a:rPr>
                          <m:t>+</m:t>
                        </m:r>
                        <m:r>
                          <a:rPr lang="en-US" sz="2400" i="1">
                            <a:solidFill>
                              <a:schemeClr val="bg1"/>
                            </a:solidFill>
                            <a:latin typeface="Cambria Math"/>
                          </a:rPr>
                          <m:t>𝑖</m:t>
                        </m:r>
                      </m:e>
                    </m:d>
                  </m:oMath>
                </a14:m>
                <a:r>
                  <a:rPr lang="en-US" sz="2400" dirty="0">
                    <a:solidFill>
                      <a:schemeClr val="bg1"/>
                    </a:solidFill>
                  </a:rPr>
                  <a:t> for each segment </a:t>
                </a:r>
                <a14:m>
                  <m:oMath xmlns:m="http://schemas.openxmlformats.org/officeDocument/2006/math">
                    <m:r>
                      <a:rPr lang="en-US" sz="2400" i="1">
                        <a:solidFill>
                          <a:schemeClr val="bg1"/>
                        </a:solidFill>
                        <a:latin typeface="Cambria Math"/>
                      </a:rPr>
                      <m:t>𝑣</m:t>
                    </m:r>
                  </m:oMath>
                </a14:m>
                <a:r>
                  <a:rPr lang="en-US" sz="2400" dirty="0">
                    <a:solidFill>
                      <a:schemeClr val="bg1"/>
                    </a:solidFill>
                  </a:rPr>
                  <a:t> = </a:t>
                </a:r>
                <a14:m>
                  <m:oMath xmlns:m="http://schemas.openxmlformats.org/officeDocument/2006/math">
                    <m:r>
                      <a:rPr lang="en-US" sz="2400" i="1">
                        <a:solidFill>
                          <a:schemeClr val="bg1"/>
                        </a:solidFill>
                        <a:latin typeface="Cambria Math"/>
                      </a:rPr>
                      <m:t>1</m:t>
                    </m:r>
                  </m:oMath>
                </a14:m>
                <a:r>
                  <a:rPr lang="en-US" sz="2400" dirty="0">
                    <a:solidFill>
                      <a:schemeClr val="bg1"/>
                    </a:solidFill>
                  </a:rPr>
                  <a:t>, … ,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𝑁</m:t>
                        </m:r>
                      </m:e>
                      <m:sub>
                        <m:r>
                          <a:rPr lang="en-US" sz="2400" i="1">
                            <a:solidFill>
                              <a:schemeClr val="bg1"/>
                            </a:solidFill>
                            <a:latin typeface="Cambria Math"/>
                          </a:rPr>
                          <m:t>𝑠</m:t>
                        </m:r>
                      </m:sub>
                    </m:sSub>
                  </m:oMath>
                </a14:m>
                <a:r>
                  <a:rPr lang="en-US" sz="2400" dirty="0">
                    <a:solidFill>
                      <a:schemeClr val="bg1"/>
                    </a:solidFill>
                  </a:rPr>
                  <a:t>, and</a:t>
                </a:r>
                <a14:m>
                  <m:oMath xmlns:m="http://schemas.openxmlformats.org/officeDocument/2006/math">
                    <m:r>
                      <a:rPr lang="en-PH" sz="2400" b="0" i="0" smtClean="0">
                        <a:solidFill>
                          <a:schemeClr val="bg1"/>
                        </a:solidFill>
                        <a:latin typeface="Cambria Math"/>
                      </a:rPr>
                      <m:t> </m:t>
                    </m:r>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ctrlPr>
                          <a:rPr lang="en-PH" sz="2400" i="1">
                            <a:solidFill>
                              <a:schemeClr val="bg1"/>
                            </a:solidFill>
                            <a:latin typeface="Cambria Math"/>
                          </a:rPr>
                        </m:ctrlPr>
                      </m:dPr>
                      <m:e>
                        <m:r>
                          <a:rPr lang="en-US" sz="2400" i="1">
                            <a:solidFill>
                              <a:schemeClr val="bg1"/>
                            </a:solidFill>
                            <a:latin typeface="Cambria Math"/>
                          </a:rPr>
                          <m:t>𝑖</m:t>
                        </m:r>
                      </m:e>
                    </m:d>
                    <m:r>
                      <a:rPr lang="en-US"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begChr m:val="["/>
                        <m:endChr m:val="]"/>
                        <m:ctrlPr>
                          <a:rPr lang="en-PH" sz="2400" i="1">
                            <a:solidFill>
                              <a:schemeClr val="bg1"/>
                            </a:solidFill>
                            <a:latin typeface="Cambria Math"/>
                          </a:rPr>
                        </m:ctrlPr>
                      </m:dPr>
                      <m:e>
                        <m:r>
                          <a:rPr lang="en-US" sz="2400" i="1">
                            <a:solidFill>
                              <a:schemeClr val="bg1"/>
                            </a:solidFill>
                            <a:latin typeface="Cambria Math"/>
                          </a:rPr>
                          <m:t>𝑁</m:t>
                        </m:r>
                        <m:r>
                          <a:rPr lang="en-US" sz="2400" i="1">
                            <a:solidFill>
                              <a:schemeClr val="bg1"/>
                            </a:solidFill>
                            <a:latin typeface="Cambria Math"/>
                          </a:rPr>
                          <m:t>−</m:t>
                        </m:r>
                        <m:d>
                          <m:dPr>
                            <m:ctrlPr>
                              <a:rPr lang="en-PH" sz="2400" i="1">
                                <a:solidFill>
                                  <a:schemeClr val="bg1"/>
                                </a:solidFill>
                                <a:latin typeface="Cambria Math"/>
                              </a:rPr>
                            </m:ctrlPr>
                          </m:dPr>
                          <m:e>
                            <m:r>
                              <a:rPr lang="en-US" sz="2400" i="1">
                                <a:solidFill>
                                  <a:schemeClr val="bg1"/>
                                </a:solidFill>
                                <a:latin typeface="Cambria Math"/>
                              </a:rPr>
                              <m:t>𝑣</m:t>
                            </m:r>
                            <m:r>
                              <a:rPr lang="en-US"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𝑁</m:t>
                                </m:r>
                              </m:e>
                              <m:sub>
                                <m:r>
                                  <a:rPr lang="en-US" sz="2400" i="1">
                                    <a:solidFill>
                                      <a:schemeClr val="bg1"/>
                                    </a:solidFill>
                                    <a:latin typeface="Cambria Math"/>
                                  </a:rPr>
                                  <m:t>𝑠</m:t>
                                </m:r>
                              </m:sub>
                            </m:sSub>
                          </m:e>
                        </m:d>
                        <m:r>
                          <a:rPr lang="en-US" sz="2400" i="1">
                            <a:solidFill>
                              <a:schemeClr val="bg1"/>
                            </a:solidFill>
                            <a:latin typeface="Cambria Math"/>
                          </a:rPr>
                          <m:t>𝑠</m:t>
                        </m:r>
                        <m:r>
                          <a:rPr lang="en-US" sz="2400" i="1">
                            <a:solidFill>
                              <a:schemeClr val="bg1"/>
                            </a:solidFill>
                            <a:latin typeface="Cambria Math"/>
                          </a:rPr>
                          <m:t>+</m:t>
                        </m:r>
                        <m:r>
                          <a:rPr lang="en-US" sz="2400" i="1">
                            <a:solidFill>
                              <a:schemeClr val="bg1"/>
                            </a:solidFill>
                            <a:latin typeface="Cambria Math"/>
                          </a:rPr>
                          <m:t>𝑖</m:t>
                        </m:r>
                      </m:e>
                    </m:d>
                  </m:oMath>
                </a14:m>
                <a:r>
                  <a:rPr lang="en-US" sz="2400" dirty="0">
                    <a:solidFill>
                      <a:schemeClr val="bg1"/>
                    </a:solidFill>
                  </a:rPr>
                  <a:t> for each segment </a:t>
                </a:r>
                <a14:m>
                  <m:oMath xmlns:m="http://schemas.openxmlformats.org/officeDocument/2006/math">
                    <m:r>
                      <a:rPr lang="en-US" sz="2400" i="1">
                        <a:solidFill>
                          <a:schemeClr val="bg1"/>
                        </a:solidFill>
                        <a:latin typeface="Cambria Math"/>
                      </a:rPr>
                      <m:t>𝑣</m:t>
                    </m:r>
                  </m:oMath>
                </a14:m>
                <a:r>
                  <a:rPr lang="en-US" sz="2400" dirty="0">
                    <a:solidFill>
                      <a:schemeClr val="bg1"/>
                    </a:solidFill>
                  </a:rPr>
                  <a:t> =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𝑁</m:t>
                        </m:r>
                      </m:e>
                      <m:sub>
                        <m:r>
                          <a:rPr lang="en-US" sz="2400" i="1">
                            <a:solidFill>
                              <a:schemeClr val="bg1"/>
                            </a:solidFill>
                            <a:latin typeface="Cambria Math"/>
                          </a:rPr>
                          <m:t>𝑠</m:t>
                        </m:r>
                      </m:sub>
                    </m:sSub>
                    <m:r>
                      <a:rPr lang="en-US" sz="2400" i="1">
                        <a:solidFill>
                          <a:schemeClr val="bg1"/>
                        </a:solidFill>
                        <a:latin typeface="Cambria Math"/>
                      </a:rPr>
                      <m:t>+1</m:t>
                    </m:r>
                  </m:oMath>
                </a14:m>
                <a:r>
                  <a:rPr lang="en-US" sz="2400" dirty="0">
                    <a:solidFill>
                      <a:schemeClr val="bg1"/>
                    </a:solidFill>
                  </a:rPr>
                  <a:t>, … ,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2</m:t>
                        </m:r>
                        <m:r>
                          <a:rPr lang="en-US" sz="2400" i="1">
                            <a:solidFill>
                              <a:schemeClr val="bg1"/>
                            </a:solidFill>
                            <a:latin typeface="Cambria Math"/>
                          </a:rPr>
                          <m:t>𝑁</m:t>
                        </m:r>
                      </m:e>
                      <m:sub>
                        <m:r>
                          <a:rPr lang="en-US" sz="2400" i="1">
                            <a:solidFill>
                              <a:schemeClr val="bg1"/>
                            </a:solidFill>
                            <a:latin typeface="Cambria Math"/>
                          </a:rPr>
                          <m:t>𝑠</m:t>
                        </m:r>
                      </m:sub>
                    </m:sSub>
                  </m:oMath>
                </a14:m>
                <a:r>
                  <a:rPr lang="en-US" sz="2400" dirty="0">
                    <a:solidFill>
                      <a:schemeClr val="bg1"/>
                    </a:solidFill>
                  </a:rPr>
                  <a:t>.</a:t>
                </a:r>
                <a:endParaRPr lang="en-PH" sz="2400" dirty="0">
                  <a:solidFill>
                    <a:schemeClr val="bg1"/>
                  </a:solidFill>
                </a:endParaRPr>
              </a:p>
              <a:p>
                <a:pPr marL="457200" lvl="0" indent="-457200" algn="just">
                  <a:buFont typeface="+mj-lt"/>
                  <a:buAutoNum type="arabicPeriod" startAt="3"/>
                </a:pPr>
                <a:r>
                  <a:rPr lang="en-US" sz="2400" dirty="0">
                    <a:solidFill>
                      <a:schemeClr val="bg1"/>
                    </a:solidFill>
                  </a:rPr>
                  <a:t>Compute the variance of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ctrlPr>
                          <a:rPr lang="en-PH" sz="2400" i="1">
                            <a:solidFill>
                              <a:schemeClr val="bg1"/>
                            </a:solidFill>
                            <a:latin typeface="Cambria Math"/>
                          </a:rPr>
                        </m:ctrlPr>
                      </m:dPr>
                      <m:e>
                        <m:r>
                          <a:rPr lang="en-US" sz="2400" i="1">
                            <a:solidFill>
                              <a:schemeClr val="bg1"/>
                            </a:solidFill>
                            <a:latin typeface="Cambria Math"/>
                          </a:rPr>
                          <m:t>𝑖</m:t>
                        </m:r>
                      </m:e>
                    </m:d>
                  </m:oMath>
                </a14:m>
                <a:r>
                  <a:rPr lang="en-US" sz="2400" dirty="0">
                    <a:solidFill>
                      <a:schemeClr val="bg1"/>
                    </a:solidFill>
                  </a:rPr>
                  <a:t> as</a:t>
                </a:r>
                <a:endParaRPr lang="en-PH" sz="2400" dirty="0">
                  <a:solidFill>
                    <a:schemeClr val="bg1"/>
                  </a:solidFill>
                </a:endParaRPr>
              </a:p>
              <a:p>
                <a:pPr lvl="1" algn="just"/>
                <a14:m>
                  <m:oMath xmlns:m="http://schemas.openxmlformats.org/officeDocument/2006/math">
                    <m:sSubSup>
                      <m:sSubSupPr>
                        <m:ctrlPr>
                          <a:rPr lang="en-PH" sz="2400" i="1">
                            <a:solidFill>
                              <a:schemeClr val="bg1"/>
                            </a:solidFill>
                            <a:latin typeface="Cambria Math"/>
                          </a:rPr>
                        </m:ctrlPr>
                      </m:sSubSupPr>
                      <m:e>
                        <m:r>
                          <a:rPr lang="en-US" sz="2400" i="1">
                            <a:solidFill>
                              <a:schemeClr val="bg1"/>
                            </a:solidFill>
                            <a:latin typeface="Cambria Math"/>
                          </a:rPr>
                          <m:t>𝐹</m:t>
                        </m:r>
                      </m:e>
                      <m:sub>
                        <m:r>
                          <a:rPr lang="en-US" sz="2400" i="1">
                            <a:solidFill>
                              <a:schemeClr val="bg1"/>
                            </a:solidFill>
                            <a:latin typeface="Cambria Math"/>
                          </a:rPr>
                          <m:t>𝑠</m:t>
                        </m:r>
                      </m:sub>
                      <m:sup>
                        <m:r>
                          <a:rPr lang="en-US" sz="2400" i="1">
                            <a:solidFill>
                              <a:schemeClr val="bg1"/>
                            </a:solidFill>
                            <a:latin typeface="Cambria Math"/>
                          </a:rPr>
                          <m:t>2</m:t>
                        </m:r>
                      </m:sup>
                    </m:sSubSup>
                    <m:d>
                      <m:dPr>
                        <m:ctrlPr>
                          <a:rPr lang="en-PH" sz="2400" i="1">
                            <a:solidFill>
                              <a:schemeClr val="bg1"/>
                            </a:solidFill>
                            <a:latin typeface="Cambria Math"/>
                          </a:rPr>
                        </m:ctrlPr>
                      </m:dPr>
                      <m:e>
                        <m:r>
                          <a:rPr lang="en-US" sz="2400" i="1">
                            <a:solidFill>
                              <a:schemeClr val="bg1"/>
                            </a:solidFill>
                            <a:latin typeface="Cambria Math"/>
                          </a:rPr>
                          <m:t>𝑣</m:t>
                        </m:r>
                      </m:e>
                    </m:d>
                    <m:r>
                      <a:rPr lang="en-US" sz="2400" i="1">
                        <a:solidFill>
                          <a:schemeClr val="bg1"/>
                        </a:solidFill>
                        <a:latin typeface="Cambria Math"/>
                      </a:rPr>
                      <m:t>=</m:t>
                    </m:r>
                    <m:f>
                      <m:fPr>
                        <m:ctrlPr>
                          <a:rPr lang="en-PH" sz="2400" i="1">
                            <a:solidFill>
                              <a:schemeClr val="bg1"/>
                            </a:solidFill>
                            <a:latin typeface="Cambria Math"/>
                          </a:rPr>
                        </m:ctrlPr>
                      </m:fPr>
                      <m:num>
                        <m:r>
                          <a:rPr lang="en-US" sz="2400" i="1">
                            <a:solidFill>
                              <a:schemeClr val="bg1"/>
                            </a:solidFill>
                            <a:latin typeface="Cambria Math"/>
                          </a:rPr>
                          <m:t>1</m:t>
                        </m:r>
                      </m:num>
                      <m:den>
                        <m:r>
                          <a:rPr lang="en-US" sz="2400" i="1">
                            <a:solidFill>
                              <a:schemeClr val="bg1"/>
                            </a:solidFill>
                            <a:latin typeface="Cambria Math"/>
                          </a:rPr>
                          <m:t>𝑠</m:t>
                        </m:r>
                      </m:den>
                    </m:f>
                    <m:nary>
                      <m:naryPr>
                        <m:chr m:val="∑"/>
                        <m:limLoc m:val="undOvr"/>
                        <m:ctrlPr>
                          <a:rPr lang="en-PH" sz="2400" i="1">
                            <a:solidFill>
                              <a:schemeClr val="bg1"/>
                            </a:solidFill>
                            <a:latin typeface="Cambria Math"/>
                          </a:rPr>
                        </m:ctrlPr>
                      </m:naryPr>
                      <m:sub>
                        <m:r>
                          <a:rPr lang="en-US" sz="2400" i="1">
                            <a:solidFill>
                              <a:schemeClr val="bg1"/>
                            </a:solidFill>
                            <a:latin typeface="Cambria Math"/>
                          </a:rPr>
                          <m:t>𝑖</m:t>
                        </m:r>
                        <m:r>
                          <a:rPr lang="en-US" sz="2400" i="1">
                            <a:solidFill>
                              <a:schemeClr val="bg1"/>
                            </a:solidFill>
                            <a:latin typeface="Cambria Math"/>
                          </a:rPr>
                          <m:t>=1</m:t>
                        </m:r>
                      </m:sub>
                      <m:sup>
                        <m:r>
                          <a:rPr lang="en-US" sz="2400" i="1">
                            <a:solidFill>
                              <a:schemeClr val="bg1"/>
                            </a:solidFill>
                            <a:latin typeface="Cambria Math"/>
                          </a:rPr>
                          <m:t>𝑠</m:t>
                        </m:r>
                      </m:sup>
                      <m:e>
                        <m:sSup>
                          <m:sSupPr>
                            <m:ctrlPr>
                              <a:rPr lang="en-PH" sz="2400" i="1">
                                <a:solidFill>
                                  <a:schemeClr val="bg1"/>
                                </a:solidFill>
                                <a:latin typeface="Cambria Math"/>
                              </a:rPr>
                            </m:ctrlPr>
                          </m:sSupPr>
                          <m:e>
                            <m:d>
                              <m:dPr>
                                <m:begChr m:val="["/>
                                <m:endChr m:val="]"/>
                                <m:ctrlPr>
                                  <a:rPr lang="en-PH" sz="2400" i="1">
                                    <a:solidFill>
                                      <a:schemeClr val="bg1"/>
                                    </a:solidFill>
                                    <a:latin typeface="Cambria Math"/>
                                  </a:rPr>
                                </m:ctrlPr>
                              </m:dPr>
                              <m:e>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𝑠</m:t>
                                    </m:r>
                                  </m:sub>
                                </m:sSub>
                                <m:d>
                                  <m:dPr>
                                    <m:ctrlPr>
                                      <a:rPr lang="en-PH" sz="2400" i="1">
                                        <a:solidFill>
                                          <a:schemeClr val="bg1"/>
                                        </a:solidFill>
                                        <a:latin typeface="Cambria Math"/>
                                      </a:rPr>
                                    </m:ctrlPr>
                                  </m:dPr>
                                  <m:e>
                                    <m:r>
                                      <a:rPr lang="en-US" sz="2400" i="1">
                                        <a:solidFill>
                                          <a:schemeClr val="bg1"/>
                                        </a:solidFill>
                                        <a:latin typeface="Cambria Math"/>
                                      </a:rPr>
                                      <m:t>𝑖</m:t>
                                    </m:r>
                                  </m:e>
                                </m:d>
                                <m:r>
                                  <a:rPr lang="en-PH"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𝑣</m:t>
                                    </m:r>
                                  </m:sub>
                                </m:sSub>
                                <m:d>
                                  <m:dPr>
                                    <m:ctrlPr>
                                      <a:rPr lang="en-PH" sz="2400" i="1">
                                        <a:solidFill>
                                          <a:schemeClr val="bg1"/>
                                        </a:solidFill>
                                        <a:latin typeface="Cambria Math"/>
                                      </a:rPr>
                                    </m:ctrlPr>
                                  </m:dPr>
                                  <m:e>
                                    <m:r>
                                      <a:rPr lang="en-US" sz="2400" i="1">
                                        <a:solidFill>
                                          <a:schemeClr val="bg1"/>
                                        </a:solidFill>
                                        <a:latin typeface="Cambria Math"/>
                                      </a:rPr>
                                      <m:t>𝑖</m:t>
                                    </m:r>
                                  </m:e>
                                </m:d>
                              </m:e>
                            </m:d>
                          </m:e>
                          <m:sup>
                            <m:r>
                              <a:rPr lang="en-US" sz="2400" i="1">
                                <a:solidFill>
                                  <a:schemeClr val="bg1"/>
                                </a:solidFill>
                                <a:latin typeface="Cambria Math"/>
                              </a:rPr>
                              <m:t>2</m:t>
                            </m:r>
                          </m:sup>
                        </m:sSup>
                      </m:e>
                    </m:nary>
                  </m:oMath>
                </a14:m>
                <a:r>
                  <a:rPr lang="en-US" sz="2400" dirty="0">
                    <a:solidFill>
                      <a:schemeClr val="bg1"/>
                    </a:solidFill>
                  </a:rPr>
                  <a:t>,</a:t>
                </a:r>
                <a:endParaRPr lang="en-PH" sz="2400" dirty="0">
                  <a:solidFill>
                    <a:schemeClr val="bg1"/>
                  </a:solidFill>
                </a:endParaRPr>
              </a:p>
              <a:p>
                <a:pPr lvl="1" algn="just"/>
                <a:r>
                  <a:rPr lang="en-US" sz="2400" dirty="0">
                    <a:solidFill>
                      <a:schemeClr val="bg1"/>
                    </a:solidFill>
                  </a:rPr>
                  <a:t>where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𝑌</m:t>
                        </m:r>
                      </m:e>
                      <m:sub>
                        <m:r>
                          <a:rPr lang="en-US" sz="2400" i="1">
                            <a:solidFill>
                              <a:schemeClr val="bg1"/>
                            </a:solidFill>
                            <a:latin typeface="Cambria Math"/>
                          </a:rPr>
                          <m:t>𝑣</m:t>
                        </m:r>
                      </m:sub>
                    </m:sSub>
                    <m:d>
                      <m:dPr>
                        <m:ctrlPr>
                          <a:rPr lang="en-PH" sz="2400" i="1">
                            <a:solidFill>
                              <a:schemeClr val="bg1"/>
                            </a:solidFill>
                            <a:latin typeface="Cambria Math"/>
                          </a:rPr>
                        </m:ctrlPr>
                      </m:dPr>
                      <m:e>
                        <m:r>
                          <a:rPr lang="en-US" sz="2400" i="1">
                            <a:solidFill>
                              <a:schemeClr val="bg1"/>
                            </a:solidFill>
                            <a:latin typeface="Cambria Math"/>
                          </a:rPr>
                          <m:t>𝑖</m:t>
                        </m:r>
                      </m:e>
                    </m:d>
                  </m:oMath>
                </a14:m>
                <a:r>
                  <a:rPr lang="en-PH" sz="2400" dirty="0">
                    <a:solidFill>
                      <a:schemeClr val="bg1"/>
                    </a:solidFill>
                  </a:rPr>
                  <a:t> is the </a:t>
                </a:r>
                <a14:m>
                  <m:oMath xmlns:m="http://schemas.openxmlformats.org/officeDocument/2006/math">
                    <m:sSup>
                      <m:sSupPr>
                        <m:ctrlPr>
                          <a:rPr lang="en-PH" sz="2400" i="1">
                            <a:solidFill>
                              <a:schemeClr val="bg1"/>
                            </a:solidFill>
                            <a:latin typeface="Cambria Math"/>
                          </a:rPr>
                        </m:ctrlPr>
                      </m:sSupPr>
                      <m:e>
                        <m:r>
                          <a:rPr lang="en-US" sz="2400" i="1">
                            <a:solidFill>
                              <a:schemeClr val="bg1"/>
                            </a:solidFill>
                            <a:latin typeface="Cambria Math"/>
                          </a:rPr>
                          <m:t>𝑚</m:t>
                        </m:r>
                      </m:e>
                      <m:sup>
                        <m:r>
                          <a:rPr lang="en-US" sz="2400" i="1">
                            <a:solidFill>
                              <a:schemeClr val="bg1"/>
                            </a:solidFill>
                            <a:latin typeface="Cambria Math"/>
                          </a:rPr>
                          <m:t>𝑡h</m:t>
                        </m:r>
                      </m:sup>
                    </m:sSup>
                  </m:oMath>
                </a14:m>
                <a:r>
                  <a:rPr lang="en-PH" sz="2400" dirty="0">
                    <a:solidFill>
                      <a:schemeClr val="bg1"/>
                    </a:solidFill>
                  </a:rPr>
                  <a:t>order fitting polynomial in the </a:t>
                </a:r>
                <a14:m>
                  <m:oMath xmlns:m="http://schemas.openxmlformats.org/officeDocument/2006/math">
                    <m:sSup>
                      <m:sSupPr>
                        <m:ctrlPr>
                          <a:rPr lang="en-PH" sz="2400" i="1">
                            <a:solidFill>
                              <a:schemeClr val="bg1"/>
                            </a:solidFill>
                            <a:latin typeface="Cambria Math"/>
                          </a:rPr>
                        </m:ctrlPr>
                      </m:sSupPr>
                      <m:e>
                        <m:r>
                          <a:rPr lang="en-US" sz="2400" i="1">
                            <a:solidFill>
                              <a:schemeClr val="bg1"/>
                            </a:solidFill>
                            <a:latin typeface="Cambria Math"/>
                          </a:rPr>
                          <m:t>𝑣</m:t>
                        </m:r>
                      </m:e>
                      <m:sup>
                        <m:r>
                          <a:rPr lang="en-US" sz="2400" i="1">
                            <a:solidFill>
                              <a:schemeClr val="bg1"/>
                            </a:solidFill>
                            <a:latin typeface="Cambria Math"/>
                          </a:rPr>
                          <m:t>𝑡h</m:t>
                        </m:r>
                      </m:sup>
                    </m:sSup>
                  </m:oMath>
                </a14:m>
                <a:r>
                  <a:rPr lang="en-PH" sz="2400" dirty="0">
                    <a:solidFill>
                      <a:schemeClr val="bg1"/>
                    </a:solidFill>
                  </a:rPr>
                  <a:t> segment.</a:t>
                </a:r>
              </a:p>
              <a:p>
                <a:pPr marL="457200" lvl="0" indent="-457200" algn="just">
                  <a:buFont typeface="+mj-lt"/>
                  <a:buAutoNum type="arabicPeriod" startAt="3"/>
                </a:pPr>
                <a:r>
                  <a:rPr lang="en-US" sz="2400" dirty="0">
                    <a:solidFill>
                      <a:schemeClr val="bg1"/>
                    </a:solidFill>
                  </a:rPr>
                  <a:t>Obtain the </a:t>
                </a:r>
                <a14:m>
                  <m:oMath xmlns:m="http://schemas.openxmlformats.org/officeDocument/2006/math">
                    <m:sSup>
                      <m:sSupPr>
                        <m:ctrlPr>
                          <a:rPr lang="en-PH" sz="2400" i="1">
                            <a:solidFill>
                              <a:schemeClr val="bg1"/>
                            </a:solidFill>
                            <a:latin typeface="Cambria Math"/>
                          </a:rPr>
                        </m:ctrlPr>
                      </m:sSupPr>
                      <m:e>
                        <m:r>
                          <a:rPr lang="en-US" sz="2400" i="1">
                            <a:solidFill>
                              <a:schemeClr val="bg1"/>
                            </a:solidFill>
                            <a:latin typeface="Cambria Math"/>
                          </a:rPr>
                          <m:t>𝑞</m:t>
                        </m:r>
                      </m:e>
                      <m:sup>
                        <m:r>
                          <a:rPr lang="en-US" sz="2400" i="1">
                            <a:solidFill>
                              <a:schemeClr val="bg1"/>
                            </a:solidFill>
                            <a:latin typeface="Cambria Math"/>
                          </a:rPr>
                          <m:t>𝑡h</m:t>
                        </m:r>
                      </m:sup>
                    </m:sSup>
                  </m:oMath>
                </a14:m>
                <a:r>
                  <a:rPr lang="en-US" sz="2400" dirty="0">
                    <a:solidFill>
                      <a:schemeClr val="bg1"/>
                    </a:solidFill>
                  </a:rPr>
                  <a:t> order fluctuation function by</a:t>
                </a:r>
                <a:endParaRPr lang="en-PH" sz="2400" dirty="0">
                  <a:solidFill>
                    <a:schemeClr val="bg1"/>
                  </a:solidFill>
                </a:endParaRPr>
              </a:p>
              <a:p>
                <a:pPr lvl="1" algn="just"/>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𝐹</m:t>
                        </m:r>
                      </m:e>
                      <m:sub>
                        <m:r>
                          <a:rPr lang="en-US" sz="2400" i="1">
                            <a:solidFill>
                              <a:schemeClr val="bg1"/>
                            </a:solidFill>
                            <a:latin typeface="Cambria Math"/>
                          </a:rPr>
                          <m:t>𝑞</m:t>
                        </m:r>
                      </m:sub>
                    </m:sSub>
                    <m:d>
                      <m:dPr>
                        <m:ctrlPr>
                          <a:rPr lang="en-PH" sz="2400" i="1">
                            <a:solidFill>
                              <a:schemeClr val="bg1"/>
                            </a:solidFill>
                            <a:latin typeface="Cambria Math"/>
                          </a:rPr>
                        </m:ctrlPr>
                      </m:dPr>
                      <m:e>
                        <m:r>
                          <a:rPr lang="en-US" sz="2400" i="1">
                            <a:solidFill>
                              <a:schemeClr val="bg1"/>
                            </a:solidFill>
                            <a:latin typeface="Cambria Math"/>
                          </a:rPr>
                          <m:t>𝑠</m:t>
                        </m:r>
                      </m:e>
                    </m:d>
                    <m:r>
                      <a:rPr lang="en-US" sz="2400" i="1">
                        <a:solidFill>
                          <a:schemeClr val="bg1"/>
                        </a:solidFill>
                        <a:latin typeface="Cambria Math"/>
                      </a:rPr>
                      <m:t>=</m:t>
                    </m:r>
                    <m:sSup>
                      <m:sSupPr>
                        <m:ctrlPr>
                          <a:rPr lang="en-PH" sz="2400" i="1">
                            <a:solidFill>
                              <a:schemeClr val="bg1"/>
                            </a:solidFill>
                            <a:latin typeface="Cambria Math"/>
                          </a:rPr>
                        </m:ctrlPr>
                      </m:sSupPr>
                      <m:e>
                        <m:d>
                          <m:dPr>
                            <m:begChr m:val="{"/>
                            <m:endChr m:val="}"/>
                            <m:ctrlPr>
                              <a:rPr lang="en-PH" sz="2400" i="1">
                                <a:solidFill>
                                  <a:schemeClr val="bg1"/>
                                </a:solidFill>
                                <a:latin typeface="Cambria Math"/>
                              </a:rPr>
                            </m:ctrlPr>
                          </m:dPr>
                          <m:e>
                            <m:f>
                              <m:fPr>
                                <m:ctrlPr>
                                  <a:rPr lang="en-PH" sz="2400" i="1">
                                    <a:solidFill>
                                      <a:schemeClr val="bg1"/>
                                    </a:solidFill>
                                    <a:latin typeface="Cambria Math"/>
                                  </a:rPr>
                                </m:ctrlPr>
                              </m:fPr>
                              <m:num>
                                <m:r>
                                  <a:rPr lang="en-US" sz="2400" i="1">
                                    <a:solidFill>
                                      <a:schemeClr val="bg1"/>
                                    </a:solidFill>
                                    <a:latin typeface="Cambria Math"/>
                                  </a:rPr>
                                  <m:t>1</m:t>
                                </m:r>
                              </m:num>
                              <m:den>
                                <m:sSub>
                                  <m:sSubPr>
                                    <m:ctrlPr>
                                      <a:rPr lang="en-PH" sz="2400" i="1">
                                        <a:solidFill>
                                          <a:schemeClr val="bg1"/>
                                        </a:solidFill>
                                        <a:latin typeface="Cambria Math"/>
                                      </a:rPr>
                                    </m:ctrlPr>
                                  </m:sSubPr>
                                  <m:e>
                                    <m:r>
                                      <a:rPr lang="en-US" sz="2400" i="1">
                                        <a:solidFill>
                                          <a:schemeClr val="bg1"/>
                                        </a:solidFill>
                                        <a:latin typeface="Cambria Math"/>
                                      </a:rPr>
                                      <m:t>2</m:t>
                                    </m:r>
                                    <m:r>
                                      <a:rPr lang="en-US" sz="2400" i="1">
                                        <a:solidFill>
                                          <a:schemeClr val="bg1"/>
                                        </a:solidFill>
                                        <a:latin typeface="Cambria Math"/>
                                      </a:rPr>
                                      <m:t>𝑁</m:t>
                                    </m:r>
                                  </m:e>
                                  <m:sub>
                                    <m:r>
                                      <a:rPr lang="en-US" sz="2400" i="1">
                                        <a:solidFill>
                                          <a:schemeClr val="bg1"/>
                                        </a:solidFill>
                                        <a:latin typeface="Cambria Math"/>
                                      </a:rPr>
                                      <m:t>𝑠</m:t>
                                    </m:r>
                                  </m:sub>
                                </m:sSub>
                              </m:den>
                            </m:f>
                            <m:nary>
                              <m:naryPr>
                                <m:chr m:val="∑"/>
                                <m:limLoc m:val="subSup"/>
                                <m:ctrlPr>
                                  <a:rPr lang="en-PH" sz="2400" i="1">
                                    <a:solidFill>
                                      <a:schemeClr val="bg1"/>
                                    </a:solidFill>
                                    <a:latin typeface="Cambria Math"/>
                                  </a:rPr>
                                </m:ctrlPr>
                              </m:naryPr>
                              <m:sub>
                                <m:r>
                                  <a:rPr lang="en-US" sz="2400" i="1">
                                    <a:solidFill>
                                      <a:schemeClr val="bg1"/>
                                    </a:solidFill>
                                    <a:latin typeface="Cambria Math"/>
                                  </a:rPr>
                                  <m:t>𝑣</m:t>
                                </m:r>
                                <m:r>
                                  <a:rPr lang="en-US" sz="2400" i="1">
                                    <a:solidFill>
                                      <a:schemeClr val="bg1"/>
                                    </a:solidFill>
                                    <a:latin typeface="Cambria Math"/>
                                  </a:rPr>
                                  <m:t>=1</m:t>
                                </m:r>
                              </m:sub>
                              <m:sup>
                                <m:sSub>
                                  <m:sSubPr>
                                    <m:ctrlPr>
                                      <a:rPr lang="en-PH" sz="2400" i="1">
                                        <a:solidFill>
                                          <a:schemeClr val="bg1"/>
                                        </a:solidFill>
                                        <a:latin typeface="Cambria Math"/>
                                      </a:rPr>
                                    </m:ctrlPr>
                                  </m:sSubPr>
                                  <m:e>
                                    <m:r>
                                      <a:rPr lang="en-US" sz="2400" i="1">
                                        <a:solidFill>
                                          <a:schemeClr val="bg1"/>
                                        </a:solidFill>
                                        <a:latin typeface="Cambria Math"/>
                                      </a:rPr>
                                      <m:t>2</m:t>
                                    </m:r>
                                    <m:r>
                                      <a:rPr lang="en-US" sz="2400" i="1">
                                        <a:solidFill>
                                          <a:schemeClr val="bg1"/>
                                        </a:solidFill>
                                        <a:latin typeface="Cambria Math"/>
                                      </a:rPr>
                                      <m:t>𝑁</m:t>
                                    </m:r>
                                  </m:e>
                                  <m:sub>
                                    <m:r>
                                      <a:rPr lang="en-US" sz="2400" i="1">
                                        <a:solidFill>
                                          <a:schemeClr val="bg1"/>
                                        </a:solidFill>
                                        <a:latin typeface="Cambria Math"/>
                                      </a:rPr>
                                      <m:t>𝑠</m:t>
                                    </m:r>
                                  </m:sub>
                                </m:sSub>
                              </m:sup>
                              <m:e>
                                <m:sSup>
                                  <m:sSupPr>
                                    <m:ctrlPr>
                                      <a:rPr lang="en-PH" sz="2400" i="1">
                                        <a:solidFill>
                                          <a:schemeClr val="bg1"/>
                                        </a:solidFill>
                                        <a:latin typeface="Cambria Math"/>
                                      </a:rPr>
                                    </m:ctrlPr>
                                  </m:sSupPr>
                                  <m:e>
                                    <m:d>
                                      <m:dPr>
                                        <m:begChr m:val="["/>
                                        <m:endChr m:val="]"/>
                                        <m:ctrlPr>
                                          <a:rPr lang="en-PH" sz="2400" i="1">
                                            <a:solidFill>
                                              <a:schemeClr val="bg1"/>
                                            </a:solidFill>
                                            <a:latin typeface="Cambria Math"/>
                                          </a:rPr>
                                        </m:ctrlPr>
                                      </m:dPr>
                                      <m:e>
                                        <m:sSubSup>
                                          <m:sSubSupPr>
                                            <m:ctrlPr>
                                              <a:rPr lang="en-PH" sz="2400" i="1">
                                                <a:solidFill>
                                                  <a:schemeClr val="bg1"/>
                                                </a:solidFill>
                                                <a:latin typeface="Cambria Math"/>
                                              </a:rPr>
                                            </m:ctrlPr>
                                          </m:sSubSupPr>
                                          <m:e>
                                            <m:r>
                                              <a:rPr lang="en-US" sz="2400" i="1">
                                                <a:solidFill>
                                                  <a:schemeClr val="bg1"/>
                                                </a:solidFill>
                                                <a:latin typeface="Cambria Math"/>
                                              </a:rPr>
                                              <m:t>𝐹</m:t>
                                            </m:r>
                                          </m:e>
                                          <m:sub>
                                            <m:r>
                                              <a:rPr lang="en-US" sz="2400" i="1">
                                                <a:solidFill>
                                                  <a:schemeClr val="bg1"/>
                                                </a:solidFill>
                                                <a:latin typeface="Cambria Math"/>
                                              </a:rPr>
                                              <m:t>𝑠</m:t>
                                            </m:r>
                                          </m:sub>
                                          <m:sup>
                                            <m:r>
                                              <a:rPr lang="en-US" sz="2400" i="1">
                                                <a:solidFill>
                                                  <a:schemeClr val="bg1"/>
                                                </a:solidFill>
                                                <a:latin typeface="Cambria Math"/>
                                              </a:rPr>
                                              <m:t>2</m:t>
                                            </m:r>
                                          </m:sup>
                                        </m:sSubSup>
                                        <m:d>
                                          <m:dPr>
                                            <m:ctrlPr>
                                              <a:rPr lang="en-PH" sz="2400" i="1">
                                                <a:solidFill>
                                                  <a:schemeClr val="bg1"/>
                                                </a:solidFill>
                                                <a:latin typeface="Cambria Math"/>
                                              </a:rPr>
                                            </m:ctrlPr>
                                          </m:dPr>
                                          <m:e>
                                            <m:r>
                                              <a:rPr lang="en-US" sz="2400" i="1">
                                                <a:solidFill>
                                                  <a:schemeClr val="bg1"/>
                                                </a:solidFill>
                                                <a:latin typeface="Cambria Math"/>
                                              </a:rPr>
                                              <m:t>𝑣</m:t>
                                            </m:r>
                                          </m:e>
                                        </m:d>
                                      </m:e>
                                    </m:d>
                                  </m:e>
                                  <m:sup>
                                    <m:f>
                                      <m:fPr>
                                        <m:type m:val="skw"/>
                                        <m:ctrlPr>
                                          <a:rPr lang="en-PH" sz="2400" i="1">
                                            <a:solidFill>
                                              <a:schemeClr val="bg1"/>
                                            </a:solidFill>
                                            <a:latin typeface="Cambria Math"/>
                                          </a:rPr>
                                        </m:ctrlPr>
                                      </m:fPr>
                                      <m:num>
                                        <m:r>
                                          <a:rPr lang="en-US" sz="2400" i="1">
                                            <a:solidFill>
                                              <a:schemeClr val="bg1"/>
                                            </a:solidFill>
                                            <a:latin typeface="Cambria Math"/>
                                          </a:rPr>
                                          <m:t>𝑞</m:t>
                                        </m:r>
                                      </m:num>
                                      <m:den>
                                        <m:r>
                                          <a:rPr lang="en-US" sz="2400" i="1">
                                            <a:solidFill>
                                              <a:schemeClr val="bg1"/>
                                            </a:solidFill>
                                            <a:latin typeface="Cambria Math"/>
                                          </a:rPr>
                                          <m:t>2</m:t>
                                        </m:r>
                                      </m:den>
                                    </m:f>
                                  </m:sup>
                                </m:sSup>
                              </m:e>
                            </m:nary>
                          </m:e>
                        </m:d>
                      </m:e>
                      <m:sup>
                        <m:f>
                          <m:fPr>
                            <m:type m:val="skw"/>
                            <m:ctrlPr>
                              <a:rPr lang="en-PH" sz="2400" i="1">
                                <a:solidFill>
                                  <a:schemeClr val="bg1"/>
                                </a:solidFill>
                                <a:latin typeface="Cambria Math"/>
                              </a:rPr>
                            </m:ctrlPr>
                          </m:fPr>
                          <m:num>
                            <m:r>
                              <a:rPr lang="en-US" sz="2400" i="1">
                                <a:solidFill>
                                  <a:schemeClr val="bg1"/>
                                </a:solidFill>
                                <a:latin typeface="Cambria Math"/>
                              </a:rPr>
                              <m:t>1</m:t>
                            </m:r>
                          </m:num>
                          <m:den>
                            <m:r>
                              <a:rPr lang="en-US" sz="2400" i="1">
                                <a:solidFill>
                                  <a:schemeClr val="bg1"/>
                                </a:solidFill>
                                <a:latin typeface="Cambria Math"/>
                              </a:rPr>
                              <m:t>𝑞</m:t>
                            </m:r>
                          </m:den>
                        </m:f>
                      </m:sup>
                    </m:sSup>
                  </m:oMath>
                </a14:m>
                <a:r>
                  <a:rPr lang="en-US" sz="2400" dirty="0">
                    <a:solidFill>
                      <a:schemeClr val="bg1"/>
                    </a:solidFill>
                  </a:rPr>
                  <a:t>.</a:t>
                </a:r>
                <a:endParaRPr lang="en-US" sz="2400" dirty="0">
                  <a:solidFill>
                    <a:schemeClr val="bg1"/>
                  </a:solidFill>
                  <a:latin typeface="Gulim" pitchFamily="34" charset="-127"/>
                  <a:ea typeface="Gulim" pitchFamily="34" charset="-127"/>
                </a:endParaRPr>
              </a:p>
            </p:txBody>
          </p:sp>
        </mc:Choice>
        <mc:Fallback>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1074" r="-2019"/>
                </a:stretch>
              </a:blipFill>
            </p:spPr>
            <p:txBody>
              <a:bodyPr/>
              <a:lstStyle/>
              <a:p>
                <a:r>
                  <a:rPr lang="en-PH">
                    <a:noFill/>
                  </a:rPr>
                  <a:t> </a:t>
                </a:r>
              </a:p>
            </p:txBody>
          </p:sp>
        </mc:Fallback>
      </mc:AlternateContent>
    </p:spTree>
    <p:extLst>
      <p:ext uri="{BB962C8B-B14F-4D97-AF65-F5344CB8AC3E}">
        <p14:creationId xmlns:p14="http://schemas.microsoft.com/office/powerpoint/2010/main" val="3159516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Fractals</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1026" name="Picture 2" descr="C:\Users\lalang\Documents\fractal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10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377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just"/>
                <a:r>
                  <a:rPr lang="en-PH" sz="2400" dirty="0" smtClean="0">
                    <a:solidFill>
                      <a:schemeClr val="bg1"/>
                    </a:solidFill>
                  </a:rPr>
                  <a:t>For multifractals,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𝐹</m:t>
                        </m:r>
                      </m:e>
                      <m:sub>
                        <m:r>
                          <a:rPr lang="en-US" sz="2400" i="1">
                            <a:solidFill>
                              <a:schemeClr val="bg1"/>
                            </a:solidFill>
                            <a:latin typeface="Cambria Math"/>
                          </a:rPr>
                          <m:t>𝑞</m:t>
                        </m:r>
                      </m:sub>
                    </m:sSub>
                    <m:d>
                      <m:dPr>
                        <m:ctrlPr>
                          <a:rPr lang="en-PH" sz="2400" i="1">
                            <a:solidFill>
                              <a:schemeClr val="bg1"/>
                            </a:solidFill>
                            <a:latin typeface="Cambria Math"/>
                          </a:rPr>
                        </m:ctrlPr>
                      </m:dPr>
                      <m:e>
                        <m:r>
                          <a:rPr lang="en-US" sz="2400" i="1">
                            <a:solidFill>
                              <a:schemeClr val="bg1"/>
                            </a:solidFill>
                            <a:latin typeface="Cambria Math"/>
                          </a:rPr>
                          <m:t>𝑠</m:t>
                        </m:r>
                      </m:e>
                    </m:d>
                  </m:oMath>
                </a14:m>
                <a:r>
                  <a:rPr lang="en-US" sz="2400" dirty="0">
                    <a:solidFill>
                      <a:schemeClr val="bg1"/>
                    </a:solidFill>
                  </a:rPr>
                  <a:t> is distributed as power laws,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𝐹</m:t>
                        </m:r>
                      </m:e>
                      <m:sub>
                        <m:r>
                          <a:rPr lang="en-US" sz="2400" i="1">
                            <a:solidFill>
                              <a:schemeClr val="bg1"/>
                            </a:solidFill>
                            <a:latin typeface="Cambria Math"/>
                          </a:rPr>
                          <m:t>𝑞</m:t>
                        </m:r>
                      </m:sub>
                    </m:sSub>
                    <m:d>
                      <m:dPr>
                        <m:ctrlPr>
                          <a:rPr lang="en-PH" sz="2400" i="1">
                            <a:solidFill>
                              <a:schemeClr val="bg1"/>
                            </a:solidFill>
                            <a:latin typeface="Cambria Math"/>
                          </a:rPr>
                        </m:ctrlPr>
                      </m:dPr>
                      <m:e>
                        <m:r>
                          <a:rPr lang="en-US" sz="2400" i="1">
                            <a:solidFill>
                              <a:schemeClr val="bg1"/>
                            </a:solidFill>
                            <a:latin typeface="Cambria Math"/>
                          </a:rPr>
                          <m:t>𝑠</m:t>
                        </m:r>
                      </m:e>
                    </m:d>
                  </m:oMath>
                </a14:m>
                <a:r>
                  <a:rPr lang="en-US" sz="2400" dirty="0">
                    <a:solidFill>
                      <a:schemeClr val="bg1"/>
                    </a:solidFill>
                  </a:rPr>
                  <a:t> ~ </a:t>
                </a:r>
                <a14:m>
                  <m:oMath xmlns:m="http://schemas.openxmlformats.org/officeDocument/2006/math">
                    <m:sSup>
                      <m:sSupPr>
                        <m:ctrlPr>
                          <a:rPr lang="en-PH" sz="2400" i="1">
                            <a:solidFill>
                              <a:schemeClr val="bg1"/>
                            </a:solidFill>
                            <a:latin typeface="Cambria Math"/>
                          </a:rPr>
                        </m:ctrlPr>
                      </m:sSupPr>
                      <m:e>
                        <m:r>
                          <a:rPr lang="en-US" sz="2400" i="1">
                            <a:solidFill>
                              <a:schemeClr val="bg1"/>
                            </a:solidFill>
                            <a:latin typeface="Cambria Math"/>
                          </a:rPr>
                          <m:t>𝑠</m:t>
                        </m:r>
                      </m:e>
                      <m:sup>
                        <m:r>
                          <a:rPr lang="en-US" sz="2400" i="1">
                            <a:solidFill>
                              <a:schemeClr val="bg1"/>
                            </a:solidFill>
                            <a:latin typeface="Cambria Math"/>
                          </a:rPr>
                          <m:t>h</m:t>
                        </m:r>
                        <m:d>
                          <m:dPr>
                            <m:ctrlPr>
                              <a:rPr lang="en-PH" sz="2400" i="1">
                                <a:solidFill>
                                  <a:schemeClr val="bg1"/>
                                </a:solidFill>
                                <a:latin typeface="Cambria Math"/>
                              </a:rPr>
                            </m:ctrlPr>
                          </m:dPr>
                          <m:e>
                            <m:r>
                              <a:rPr lang="en-US" sz="2400" i="1">
                                <a:solidFill>
                                  <a:schemeClr val="bg1"/>
                                </a:solidFill>
                                <a:latin typeface="Cambria Math"/>
                              </a:rPr>
                              <m:t>𝑞</m:t>
                            </m:r>
                          </m:e>
                        </m:d>
                      </m:sup>
                    </m:sSup>
                  </m:oMath>
                </a14:m>
                <a:r>
                  <a:rPr lang="en-US" sz="2400" dirty="0">
                    <a:solidFill>
                      <a:schemeClr val="bg1"/>
                    </a:solidFill>
                  </a:rPr>
                  <a:t>.</a:t>
                </a:r>
                <a:endParaRPr lang="en-US" sz="2400" dirty="0" smtClean="0">
                  <a:solidFill>
                    <a:schemeClr val="bg1"/>
                  </a:solidFill>
                </a:endParaRPr>
              </a:p>
              <a:p>
                <a:pPr lvl="0" algn="just"/>
                <a:r>
                  <a:rPr lang="en-US" sz="2400" dirty="0">
                    <a:solidFill>
                      <a:schemeClr val="bg1"/>
                    </a:solidFill>
                  </a:rPr>
                  <a:t>The exponent </a:t>
                </a:r>
                <a14:m>
                  <m:oMath xmlns:m="http://schemas.openxmlformats.org/officeDocument/2006/math">
                    <m:r>
                      <a:rPr lang="en-US" sz="2400" i="1">
                        <a:solidFill>
                          <a:schemeClr val="bg1"/>
                        </a:solidFill>
                        <a:latin typeface="Cambria Math"/>
                      </a:rPr>
                      <m:t>h</m:t>
                    </m:r>
                    <m:d>
                      <m:dPr>
                        <m:ctrlPr>
                          <a:rPr lang="en-PH" sz="2400" i="1">
                            <a:solidFill>
                              <a:schemeClr val="bg1"/>
                            </a:solidFill>
                            <a:latin typeface="Cambria Math"/>
                          </a:rPr>
                        </m:ctrlPr>
                      </m:dPr>
                      <m:e>
                        <m:r>
                          <a:rPr lang="en-US" sz="2400" i="1">
                            <a:solidFill>
                              <a:schemeClr val="bg1"/>
                            </a:solidFill>
                            <a:latin typeface="Cambria Math"/>
                          </a:rPr>
                          <m:t>𝑞</m:t>
                        </m:r>
                      </m:e>
                    </m:d>
                  </m:oMath>
                </a14:m>
                <a:r>
                  <a:rPr lang="en-US" sz="2400" dirty="0">
                    <a:solidFill>
                      <a:schemeClr val="bg1"/>
                    </a:solidFill>
                  </a:rPr>
                  <a:t> is called as the generalized Hurst exponent. </a:t>
                </a:r>
                <a:r>
                  <a:rPr lang="en-PH" sz="2400" dirty="0" err="1">
                    <a:solidFill>
                      <a:schemeClr val="bg1"/>
                    </a:solidFill>
                  </a:rPr>
                  <a:t>Zunino</a:t>
                </a:r>
                <a:r>
                  <a:rPr lang="en-US" sz="2400" dirty="0">
                    <a:solidFill>
                      <a:schemeClr val="bg1"/>
                    </a:solidFill>
                  </a:rPr>
                  <a:t> et al. (</a:t>
                </a:r>
                <a:r>
                  <a:rPr lang="en-US" sz="2400" dirty="0" smtClean="0">
                    <a:solidFill>
                      <a:schemeClr val="bg1"/>
                    </a:solidFill>
                  </a:rPr>
                  <a:t>2009) shows that he </a:t>
                </a:r>
                <a:r>
                  <a:rPr lang="en-US" sz="2400" dirty="0">
                    <a:solidFill>
                      <a:schemeClr val="bg1"/>
                    </a:solidFill>
                  </a:rPr>
                  <a:t>degree of multifractality can be quantified as </a:t>
                </a:r>
                <a14:m>
                  <m:oMath xmlns:m="http://schemas.openxmlformats.org/officeDocument/2006/math">
                    <m:d>
                      <m:dPr>
                        <m:begChr m:val="|"/>
                        <m:endChr m:val="|"/>
                        <m:ctrlPr>
                          <a:rPr lang="en-US" sz="2400" i="1" smtClean="0">
                            <a:solidFill>
                              <a:schemeClr val="bg1"/>
                            </a:solidFill>
                            <a:latin typeface="Cambria Math"/>
                          </a:rPr>
                        </m:ctrlPr>
                      </m:dPr>
                      <m:e>
                        <m:r>
                          <a:rPr lang="en-US" sz="2400" i="1">
                            <a:solidFill>
                              <a:schemeClr val="bg1"/>
                            </a:solidFill>
                            <a:latin typeface="Cambria Math"/>
                          </a:rPr>
                          <m:t>∆</m:t>
                        </m:r>
                        <m:r>
                          <a:rPr lang="en-US" sz="2400" i="1">
                            <a:solidFill>
                              <a:schemeClr val="bg1"/>
                            </a:solidFill>
                            <a:latin typeface="Cambria Math"/>
                          </a:rPr>
                          <m:t>h</m:t>
                        </m:r>
                      </m:e>
                    </m:d>
                    <m:r>
                      <a:rPr lang="en-US" sz="2400" i="1">
                        <a:solidFill>
                          <a:schemeClr val="bg1"/>
                        </a:solidFill>
                        <a:latin typeface="Cambria Math"/>
                      </a:rPr>
                      <m:t>=</m:t>
                    </m:r>
                    <m:r>
                      <a:rPr lang="en-US" sz="2400" i="1">
                        <a:solidFill>
                          <a:schemeClr val="bg1"/>
                        </a:solidFill>
                        <a:latin typeface="Cambria Math"/>
                      </a:rPr>
                      <m:t>h</m:t>
                    </m:r>
                    <m:d>
                      <m:dPr>
                        <m:ctrlPr>
                          <a:rPr lang="en-PH" sz="2400" i="1">
                            <a:solidFill>
                              <a:schemeClr val="bg1"/>
                            </a:solidFill>
                            <a:latin typeface="Cambria Math"/>
                          </a:rPr>
                        </m:ctrlPr>
                      </m:dPr>
                      <m:e>
                        <m:sSub>
                          <m:sSubPr>
                            <m:ctrlPr>
                              <a:rPr lang="en-PH" sz="2400" i="1">
                                <a:solidFill>
                                  <a:schemeClr val="bg1"/>
                                </a:solidFill>
                                <a:latin typeface="Cambria Math"/>
                              </a:rPr>
                            </m:ctrlPr>
                          </m:sSubPr>
                          <m:e>
                            <m:r>
                              <a:rPr lang="en-US" sz="2400" i="1">
                                <a:solidFill>
                                  <a:schemeClr val="bg1"/>
                                </a:solidFill>
                                <a:latin typeface="Cambria Math"/>
                              </a:rPr>
                              <m:t>𝑞</m:t>
                            </m:r>
                          </m:e>
                          <m:sub>
                            <m:r>
                              <a:rPr lang="en-US" sz="2400" i="1">
                                <a:solidFill>
                                  <a:schemeClr val="bg1"/>
                                </a:solidFill>
                                <a:latin typeface="Cambria Math"/>
                              </a:rPr>
                              <m:t>𝑚𝑖𝑛</m:t>
                            </m:r>
                          </m:sub>
                        </m:sSub>
                      </m:e>
                    </m:d>
                    <m:r>
                      <a:rPr lang="en-US" sz="2400" i="1">
                        <a:solidFill>
                          <a:schemeClr val="bg1"/>
                        </a:solidFill>
                        <a:latin typeface="Cambria Math"/>
                      </a:rPr>
                      <m:t>−</m:t>
                    </m:r>
                    <m:r>
                      <a:rPr lang="en-US" sz="2400" i="1">
                        <a:solidFill>
                          <a:schemeClr val="bg1"/>
                        </a:solidFill>
                        <a:latin typeface="Cambria Math"/>
                      </a:rPr>
                      <m:t>h</m:t>
                    </m:r>
                    <m:d>
                      <m:dPr>
                        <m:ctrlPr>
                          <a:rPr lang="en-PH" sz="2400" i="1">
                            <a:solidFill>
                              <a:schemeClr val="bg1"/>
                            </a:solidFill>
                            <a:latin typeface="Cambria Math"/>
                          </a:rPr>
                        </m:ctrlPr>
                      </m:dPr>
                      <m:e>
                        <m:sSub>
                          <m:sSubPr>
                            <m:ctrlPr>
                              <a:rPr lang="en-PH" sz="2400" i="1">
                                <a:solidFill>
                                  <a:schemeClr val="bg1"/>
                                </a:solidFill>
                                <a:latin typeface="Cambria Math"/>
                              </a:rPr>
                            </m:ctrlPr>
                          </m:sSubPr>
                          <m:e>
                            <m:r>
                              <a:rPr lang="en-US" sz="2400" i="1">
                                <a:solidFill>
                                  <a:schemeClr val="bg1"/>
                                </a:solidFill>
                                <a:latin typeface="Cambria Math"/>
                              </a:rPr>
                              <m:t>𝑞</m:t>
                            </m:r>
                          </m:e>
                          <m:sub>
                            <m:r>
                              <a:rPr lang="en-US" sz="2400" i="1">
                                <a:solidFill>
                                  <a:schemeClr val="bg1"/>
                                </a:solidFill>
                                <a:latin typeface="Cambria Math"/>
                              </a:rPr>
                              <m:t>𝑚𝑎𝑥</m:t>
                            </m:r>
                          </m:sub>
                        </m:sSub>
                      </m:e>
                    </m:d>
                    <m:r>
                      <a:rPr lang="en-US" sz="2400" i="1">
                        <a:solidFill>
                          <a:schemeClr val="bg1"/>
                        </a:solidFill>
                        <a:latin typeface="Cambria Math"/>
                      </a:rPr>
                      <m:t>.</m:t>
                    </m:r>
                  </m:oMath>
                </a14:m>
                <a:endParaRPr lang="en-US" sz="2400" dirty="0" smtClean="0">
                  <a:solidFill>
                    <a:schemeClr val="bg1"/>
                  </a:solidFill>
                </a:endParaRPr>
              </a:p>
              <a:p>
                <a:pPr lvl="0" algn="just"/>
                <a:r>
                  <a:rPr lang="en-US" sz="2400" dirty="0" smtClean="0">
                    <a:solidFill>
                      <a:schemeClr val="bg1"/>
                    </a:solidFill>
                  </a:rPr>
                  <a:t>T</a:t>
                </a:r>
                <a:r>
                  <a:rPr lang="en-US" sz="2400" dirty="0">
                    <a:solidFill>
                      <a:schemeClr val="bg1"/>
                    </a:solidFill>
                  </a:rPr>
                  <a:t>he higher the degree of multifractality, the lower the market </a:t>
                </a:r>
                <a:r>
                  <a:rPr lang="en-US" sz="2400" dirty="0" smtClean="0">
                    <a:solidFill>
                      <a:schemeClr val="bg1"/>
                    </a:solidFill>
                  </a:rPr>
                  <a:t>efficiency.</a:t>
                </a:r>
                <a:endParaRPr lang="en-US" sz="2400" dirty="0">
                  <a:solidFill>
                    <a:schemeClr val="bg1"/>
                  </a:solidFill>
                  <a:latin typeface="Gulim" pitchFamily="34" charset="-127"/>
                  <a:ea typeface="Gulim" pitchFamily="34" charset="-127"/>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835" r="-2019"/>
                </a:stretch>
              </a:blipFill>
            </p:spPr>
            <p:txBody>
              <a:bodyPr/>
              <a:lstStyle/>
              <a:p>
                <a:r>
                  <a:rPr lang="en-PH">
                    <a:noFill/>
                  </a:rPr>
                  <a:t> </a:t>
                </a:r>
              </a:p>
            </p:txBody>
          </p:sp>
        </mc:Fallback>
      </mc:AlternateContent>
    </p:spTree>
    <p:extLst>
      <p:ext uri="{BB962C8B-B14F-4D97-AF65-F5344CB8AC3E}">
        <p14:creationId xmlns:p14="http://schemas.microsoft.com/office/powerpoint/2010/main" val="11735943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a:solidFill>
                      <a:schemeClr val="bg1"/>
                    </a:solidFill>
                  </a:rPr>
                  <a:t>To identify whether the multifractality is due to long-range correlations or is due to broad fat-tail distributions, shuffled data and surrogated data are generated. </a:t>
                </a:r>
              </a:p>
              <a:p>
                <a:pPr algn="just"/>
                <a:r>
                  <a:rPr lang="en-US" sz="2400" dirty="0">
                    <a:solidFill>
                      <a:schemeClr val="bg1"/>
                    </a:solidFill>
                  </a:rPr>
                  <a:t>100 different shuffled time series and surrogated time series are produced to reduce statistical errors.</a:t>
                </a:r>
              </a:p>
              <a:p>
                <a:pPr algn="just"/>
                <a:r>
                  <a:rPr lang="en-US" sz="2400" dirty="0">
                    <a:solidFill>
                      <a:schemeClr val="bg1"/>
                    </a:solidFill>
                  </a:rPr>
                  <a:t>Shuffling the data will remove the long-range correlation in the time series.</a:t>
                </a:r>
              </a:p>
              <a:p>
                <a:pPr algn="just"/>
                <a:r>
                  <a:rPr lang="en-US" sz="2400" dirty="0">
                    <a:solidFill>
                      <a:schemeClr val="bg1"/>
                    </a:solidFill>
                  </a:rPr>
                  <a:t>It is done by randomizing the order of the original data.</a:t>
                </a:r>
              </a:p>
              <a:p>
                <a:pPr algn="just"/>
                <a:r>
                  <a:rPr lang="en-US" sz="2400" dirty="0">
                    <a:solidFill>
                      <a:schemeClr val="bg1"/>
                    </a:solidFill>
                  </a:rPr>
                  <a:t>The multifractality due to long-range correlation can be computed as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h</m:t>
                        </m:r>
                      </m:e>
                      <m:sub>
                        <m:r>
                          <a:rPr lang="en-US" sz="2400" i="1">
                            <a:solidFill>
                              <a:schemeClr val="bg1"/>
                            </a:solidFill>
                            <a:latin typeface="Cambria Math"/>
                          </a:rPr>
                          <m:t>𝑐</m:t>
                        </m:r>
                      </m:sub>
                    </m:sSub>
                    <m:r>
                      <a:rPr lang="en-US" sz="2400" i="1">
                        <a:solidFill>
                          <a:schemeClr val="bg1"/>
                        </a:solidFill>
                        <a:latin typeface="Cambria Math"/>
                      </a:rPr>
                      <m:t>=∆</m:t>
                    </m:r>
                    <m:r>
                      <a:rPr lang="en-US" sz="2400" i="1">
                        <a:solidFill>
                          <a:schemeClr val="bg1"/>
                        </a:solidFill>
                        <a:latin typeface="Cambria Math"/>
                      </a:rPr>
                      <m:t>h</m:t>
                    </m:r>
                    <m:r>
                      <a:rPr lang="en-US"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m:t>
                        </m:r>
                        <m:r>
                          <a:rPr lang="en-US" sz="2400" i="1">
                            <a:solidFill>
                              <a:schemeClr val="bg1"/>
                            </a:solidFill>
                            <a:latin typeface="Cambria Math"/>
                          </a:rPr>
                          <m:t>h</m:t>
                        </m:r>
                      </m:e>
                      <m:sub>
                        <m:r>
                          <a:rPr lang="en-US" sz="2400" i="1">
                            <a:solidFill>
                              <a:schemeClr val="bg1"/>
                            </a:solidFill>
                            <a:latin typeface="Cambria Math"/>
                          </a:rPr>
                          <m:t>𝑓</m:t>
                        </m:r>
                      </m:sub>
                    </m:sSub>
                  </m:oMath>
                </a14:m>
                <a:r>
                  <a:rPr lang="en-US" sz="2400" dirty="0">
                    <a:solidFill>
                      <a:schemeClr val="bg1"/>
                    </a:solidFill>
                  </a:rPr>
                  <a:t> where the index </a:t>
                </a:r>
                <a14:m>
                  <m:oMath xmlns:m="http://schemas.openxmlformats.org/officeDocument/2006/math">
                    <m:r>
                      <a:rPr lang="en-US" sz="2400" i="1">
                        <a:solidFill>
                          <a:schemeClr val="bg1"/>
                        </a:solidFill>
                        <a:latin typeface="Cambria Math"/>
                      </a:rPr>
                      <m:t>𝑓</m:t>
                    </m:r>
                  </m:oMath>
                </a14:m>
                <a:r>
                  <a:rPr lang="en-US" sz="2400" dirty="0">
                    <a:solidFill>
                      <a:schemeClr val="bg1"/>
                    </a:solidFill>
                  </a:rPr>
                  <a:t> refers to shuffled data. </a:t>
                </a:r>
                <a:endParaRPr lang="en-US" sz="2400" dirty="0">
                  <a:solidFill>
                    <a:schemeClr val="bg1"/>
                  </a:solidFill>
                  <a:latin typeface="Gulim" pitchFamily="34" charset="-127"/>
                  <a:ea typeface="Gulim" pitchFamily="34" charset="-127"/>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955" r="-2019"/>
                </a:stretch>
              </a:blipFill>
            </p:spPr>
            <p:txBody>
              <a:bodyPr/>
              <a:lstStyle/>
              <a:p>
                <a:r>
                  <a:rPr lang="en-PH">
                    <a:noFill/>
                  </a:rPr>
                  <a:t> </a:t>
                </a:r>
              </a:p>
            </p:txBody>
          </p:sp>
        </mc:Fallback>
      </mc:AlternateContent>
    </p:spTree>
    <p:extLst>
      <p:ext uri="{BB962C8B-B14F-4D97-AF65-F5344CB8AC3E}">
        <p14:creationId xmlns:p14="http://schemas.microsoft.com/office/powerpoint/2010/main" val="1039503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a:solidFill>
                      <a:schemeClr val="bg1"/>
                    </a:solidFill>
                  </a:rPr>
                  <a:t>Surrogated data is produced by randomizing the phases of original data in Fourier space.</a:t>
                </a:r>
              </a:p>
              <a:p>
                <a:pPr algn="just"/>
                <a:r>
                  <a:rPr lang="en-US" sz="2400" dirty="0">
                    <a:solidFill>
                      <a:schemeClr val="bg1"/>
                    </a:solidFill>
                  </a:rPr>
                  <a:t>This will make the data to have normal distribution.</a:t>
                </a:r>
              </a:p>
              <a:p>
                <a:pPr algn="just"/>
                <a:r>
                  <a:rPr lang="en-US" sz="2400" dirty="0">
                    <a:solidFill>
                      <a:schemeClr val="bg1"/>
                    </a:solidFill>
                  </a:rPr>
                  <a:t>The multifractality due to broad fat-tail distributions can be measured as </a:t>
                </a:r>
                <a14:m>
                  <m:oMath xmlns:m="http://schemas.openxmlformats.org/officeDocument/2006/math">
                    <m:sSub>
                      <m:sSubPr>
                        <m:ctrlPr>
                          <a:rPr lang="en-PH" sz="2400" i="1">
                            <a:solidFill>
                              <a:schemeClr val="bg1"/>
                            </a:solidFill>
                            <a:latin typeface="Cambria Math"/>
                          </a:rPr>
                        </m:ctrlPr>
                      </m:sSubPr>
                      <m:e>
                        <m:r>
                          <a:rPr lang="en-US" sz="2400" i="1">
                            <a:solidFill>
                              <a:schemeClr val="bg1"/>
                            </a:solidFill>
                            <a:latin typeface="Cambria Math"/>
                          </a:rPr>
                          <m:t>h</m:t>
                        </m:r>
                      </m:e>
                      <m:sub>
                        <m:r>
                          <a:rPr lang="en-US" sz="2400" i="1">
                            <a:solidFill>
                              <a:schemeClr val="bg1"/>
                            </a:solidFill>
                            <a:latin typeface="Cambria Math"/>
                          </a:rPr>
                          <m:t>𝑑</m:t>
                        </m:r>
                      </m:sub>
                    </m:sSub>
                    <m:r>
                      <a:rPr lang="en-US" sz="2400" i="1">
                        <a:solidFill>
                          <a:schemeClr val="bg1"/>
                        </a:solidFill>
                        <a:latin typeface="Cambria Math"/>
                      </a:rPr>
                      <m:t>=∆</m:t>
                    </m:r>
                    <m:r>
                      <a:rPr lang="en-US" sz="2400" i="1">
                        <a:solidFill>
                          <a:schemeClr val="bg1"/>
                        </a:solidFill>
                        <a:latin typeface="Cambria Math"/>
                      </a:rPr>
                      <m:t>h</m:t>
                    </m:r>
                    <m:r>
                      <a:rPr lang="en-US" sz="2400" i="1">
                        <a:solidFill>
                          <a:schemeClr val="bg1"/>
                        </a:solidFill>
                        <a:latin typeface="Cambria Math"/>
                      </a:rPr>
                      <m:t>−</m:t>
                    </m:r>
                    <m:sSub>
                      <m:sSubPr>
                        <m:ctrlPr>
                          <a:rPr lang="en-PH" sz="2400" i="1">
                            <a:solidFill>
                              <a:schemeClr val="bg1"/>
                            </a:solidFill>
                            <a:latin typeface="Cambria Math"/>
                          </a:rPr>
                        </m:ctrlPr>
                      </m:sSubPr>
                      <m:e>
                        <m:r>
                          <a:rPr lang="en-US" sz="2400" i="1">
                            <a:solidFill>
                              <a:schemeClr val="bg1"/>
                            </a:solidFill>
                            <a:latin typeface="Cambria Math"/>
                          </a:rPr>
                          <m:t>∆</m:t>
                        </m:r>
                        <m:r>
                          <a:rPr lang="en-US" sz="2400" i="1">
                            <a:solidFill>
                              <a:schemeClr val="bg1"/>
                            </a:solidFill>
                            <a:latin typeface="Cambria Math"/>
                          </a:rPr>
                          <m:t>h</m:t>
                        </m:r>
                      </m:e>
                      <m:sub>
                        <m:r>
                          <a:rPr lang="en-US" sz="2400" i="1">
                            <a:solidFill>
                              <a:schemeClr val="bg1"/>
                            </a:solidFill>
                            <a:latin typeface="Cambria Math"/>
                          </a:rPr>
                          <m:t>𝑟</m:t>
                        </m:r>
                      </m:sub>
                    </m:sSub>
                  </m:oMath>
                </a14:m>
                <a:r>
                  <a:rPr lang="en-US" sz="2400" dirty="0">
                    <a:solidFill>
                      <a:schemeClr val="bg1"/>
                    </a:solidFill>
                  </a:rPr>
                  <a:t> where the index </a:t>
                </a:r>
                <a14:m>
                  <m:oMath xmlns:m="http://schemas.openxmlformats.org/officeDocument/2006/math">
                    <m:r>
                      <a:rPr lang="en-US" sz="2400" i="1">
                        <a:solidFill>
                          <a:schemeClr val="bg1"/>
                        </a:solidFill>
                        <a:latin typeface="Cambria Math"/>
                      </a:rPr>
                      <m:t>𝑟</m:t>
                    </m:r>
                  </m:oMath>
                </a14:m>
                <a:r>
                  <a:rPr lang="en-US" sz="2400" dirty="0">
                    <a:solidFill>
                      <a:schemeClr val="bg1"/>
                    </a:solidFill>
                  </a:rPr>
                  <a:t> refers to surrogated data.</a:t>
                </a:r>
                <a:endParaRPr lang="en-US" sz="2400" dirty="0">
                  <a:solidFill>
                    <a:schemeClr val="bg1"/>
                  </a:solidFill>
                  <a:latin typeface="Gulim" pitchFamily="34" charset="-127"/>
                  <a:ea typeface="Gulim" pitchFamily="34" charset="-127"/>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955" r="-2019"/>
                </a:stretch>
              </a:blipFill>
            </p:spPr>
            <p:txBody>
              <a:bodyPr/>
              <a:lstStyle/>
              <a:p>
                <a:r>
                  <a:rPr lang="en-PH">
                    <a:noFill/>
                  </a:rPr>
                  <a:t> </a:t>
                </a:r>
              </a:p>
            </p:txBody>
          </p:sp>
        </mc:Fallback>
      </mc:AlternateContent>
    </p:spTree>
    <p:extLst>
      <p:ext uri="{BB962C8B-B14F-4D97-AF65-F5344CB8AC3E}">
        <p14:creationId xmlns:p14="http://schemas.microsoft.com/office/powerpoint/2010/main" val="859849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Methodology</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smtClean="0">
                    <a:solidFill>
                      <a:schemeClr val="bg1"/>
                    </a:solidFill>
                  </a:rPr>
                  <a:t>In conducting MFDFA, </a:t>
                </a:r>
                <a14:m>
                  <m:oMath xmlns:m="http://schemas.openxmlformats.org/officeDocument/2006/math">
                    <m:r>
                      <a:rPr lang="en-US" sz="2400" i="1">
                        <a:solidFill>
                          <a:schemeClr val="bg1"/>
                        </a:solidFill>
                        <a:latin typeface="Cambria Math"/>
                      </a:rPr>
                      <m:t>𝑚</m:t>
                    </m:r>
                    <m:r>
                      <a:rPr lang="en-US" sz="2400" i="1">
                        <a:solidFill>
                          <a:schemeClr val="bg1"/>
                        </a:solidFill>
                        <a:latin typeface="Cambria Math"/>
                      </a:rPr>
                      <m:t>=3</m:t>
                    </m:r>
                  </m:oMath>
                </a14:m>
                <a:r>
                  <a:rPr lang="en-US" sz="2400" dirty="0">
                    <a:solidFill>
                      <a:schemeClr val="bg1"/>
                    </a:solidFill>
                  </a:rPr>
                  <a:t> is used as the order of polynomial fit in Step 4. </a:t>
                </a:r>
                <a:endParaRPr lang="en-US" sz="2400" dirty="0" smtClean="0">
                  <a:solidFill>
                    <a:schemeClr val="bg1"/>
                  </a:solidFill>
                </a:endParaRPr>
              </a:p>
              <a:p>
                <a:pPr algn="just"/>
                <a:r>
                  <a:rPr lang="en-US" sz="2400" dirty="0" smtClean="0">
                    <a:solidFill>
                      <a:schemeClr val="bg1"/>
                    </a:solidFill>
                  </a:rPr>
                  <a:t>The </a:t>
                </a:r>
                <a:r>
                  <a:rPr lang="en-US" sz="2400" dirty="0">
                    <a:solidFill>
                      <a:schemeClr val="bg1"/>
                    </a:solidFill>
                  </a:rPr>
                  <a:t>length </a:t>
                </a:r>
                <a14:m>
                  <m:oMath xmlns:m="http://schemas.openxmlformats.org/officeDocument/2006/math">
                    <m:r>
                      <a:rPr lang="en-US" sz="2400" i="1">
                        <a:solidFill>
                          <a:schemeClr val="bg1"/>
                        </a:solidFill>
                        <a:latin typeface="Cambria Math"/>
                      </a:rPr>
                      <m:t>𝑠</m:t>
                    </m:r>
                  </m:oMath>
                </a14:m>
                <a:r>
                  <a:rPr lang="en-US" sz="2400" dirty="0">
                    <a:solidFill>
                      <a:schemeClr val="bg1"/>
                    </a:solidFill>
                  </a:rPr>
                  <a:t> varies from 20 to </a:t>
                </a:r>
                <a14:m>
                  <m:oMath xmlns:m="http://schemas.openxmlformats.org/officeDocument/2006/math">
                    <m:f>
                      <m:fPr>
                        <m:type m:val="skw"/>
                        <m:ctrlPr>
                          <a:rPr lang="en-PH" sz="2400" i="1">
                            <a:solidFill>
                              <a:schemeClr val="bg1"/>
                            </a:solidFill>
                            <a:latin typeface="Cambria Math"/>
                          </a:rPr>
                        </m:ctrlPr>
                      </m:fPr>
                      <m:num>
                        <m:r>
                          <a:rPr lang="en-US" sz="2400" i="1">
                            <a:solidFill>
                              <a:schemeClr val="bg1"/>
                            </a:solidFill>
                            <a:latin typeface="Cambria Math"/>
                          </a:rPr>
                          <m:t>𝑁</m:t>
                        </m:r>
                      </m:num>
                      <m:den>
                        <m:r>
                          <a:rPr lang="en-US" sz="2400" i="1">
                            <a:solidFill>
                              <a:schemeClr val="bg1"/>
                            </a:solidFill>
                            <a:latin typeface="Cambria Math"/>
                          </a:rPr>
                          <m:t>4</m:t>
                        </m:r>
                      </m:den>
                    </m:f>
                  </m:oMath>
                </a14:m>
                <a:r>
                  <a:rPr lang="en-US" sz="2400" dirty="0">
                    <a:solidFill>
                      <a:schemeClr val="bg1"/>
                    </a:solidFill>
                  </a:rPr>
                  <a:t> with a step of 4 as suggested in </a:t>
                </a:r>
                <a:r>
                  <a:rPr lang="en-US" sz="2400" dirty="0" err="1">
                    <a:solidFill>
                      <a:schemeClr val="bg1"/>
                    </a:solidFill>
                  </a:rPr>
                  <a:t>Kantelhardt</a:t>
                </a:r>
                <a:r>
                  <a:rPr lang="en-US" sz="2400" dirty="0">
                    <a:solidFill>
                      <a:schemeClr val="bg1"/>
                    </a:solidFill>
                  </a:rPr>
                  <a:t> et al. (2002</a:t>
                </a:r>
                <a:r>
                  <a:rPr lang="en-US" sz="2400" dirty="0" smtClean="0">
                    <a:solidFill>
                      <a:schemeClr val="bg1"/>
                    </a:solidFill>
                  </a:rPr>
                  <a:t>).</a:t>
                </a:r>
              </a:p>
              <a:p>
                <a:pPr algn="just"/>
                <a:r>
                  <a:rPr lang="en-US" sz="2400" dirty="0" smtClean="0">
                    <a:solidFill>
                      <a:schemeClr val="bg1"/>
                    </a:solidFill>
                  </a:rPr>
                  <a:t>Finally</a:t>
                </a:r>
                <a:r>
                  <a:rPr lang="en-US" sz="2400" dirty="0">
                    <a:solidFill>
                      <a:schemeClr val="bg1"/>
                    </a:solidFill>
                  </a:rPr>
                  <a:t>, </a:t>
                </a:r>
                <a14:m>
                  <m:oMath xmlns:m="http://schemas.openxmlformats.org/officeDocument/2006/math">
                    <m:r>
                      <a:rPr lang="en-US" sz="2400" i="1">
                        <a:solidFill>
                          <a:schemeClr val="bg1"/>
                        </a:solidFill>
                        <a:latin typeface="Cambria Math"/>
                      </a:rPr>
                      <m:t>𝑞</m:t>
                    </m:r>
                  </m:oMath>
                </a14:m>
                <a:r>
                  <a:rPr lang="en-US" sz="2400" dirty="0">
                    <a:solidFill>
                      <a:schemeClr val="bg1"/>
                    </a:solidFill>
                  </a:rPr>
                  <a:t> runs from –10 to 10 with a step of </a:t>
                </a:r>
                <a:r>
                  <a:rPr lang="en-US" sz="2400" dirty="0" smtClean="0">
                    <a:solidFill>
                      <a:schemeClr val="bg1"/>
                    </a:solidFill>
                  </a:rPr>
                  <a:t>0.5.</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33400" y="1371600"/>
                <a:ext cx="8153400" cy="5105400"/>
              </a:xfrm>
              <a:prstGeom prst="rect">
                <a:avLst/>
              </a:prstGeom>
              <a:blipFill rotWithShape="1">
                <a:blip r:embed="rId2"/>
                <a:stretch>
                  <a:fillRect l="-1197" t="-955" r="-2019"/>
                </a:stretch>
              </a:blipFill>
            </p:spPr>
            <p:txBody>
              <a:bodyPr/>
              <a:lstStyle/>
              <a:p>
                <a:r>
                  <a:rPr lang="en-PH">
                    <a:noFill/>
                  </a:rPr>
                  <a:t> </a:t>
                </a:r>
              </a:p>
            </p:txBody>
          </p:sp>
        </mc:Fallback>
      </mc:AlternateContent>
    </p:spTree>
    <p:extLst>
      <p:ext uri="{BB962C8B-B14F-4D97-AF65-F5344CB8AC3E}">
        <p14:creationId xmlns:p14="http://schemas.microsoft.com/office/powerpoint/2010/main" val="32056221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Data</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sz="2400" dirty="0">
                <a:solidFill>
                  <a:schemeClr val="bg1"/>
                </a:solidFill>
              </a:rPr>
              <a:t>The daily </a:t>
            </a:r>
            <a:r>
              <a:rPr lang="en-PH" sz="2400" dirty="0" smtClean="0">
                <a:solidFill>
                  <a:schemeClr val="bg1"/>
                </a:solidFill>
              </a:rPr>
              <a:t>prices </a:t>
            </a:r>
            <a:r>
              <a:rPr lang="en-PH" sz="2400" dirty="0">
                <a:solidFill>
                  <a:schemeClr val="bg1"/>
                </a:solidFill>
              </a:rPr>
              <a:t>of Brent crude, OPEC reference basket and West Texas Intermediate (WTI) crude from January 2, 2003 to </a:t>
            </a:r>
            <a:r>
              <a:rPr lang="en-PH" sz="2400" dirty="0" smtClean="0">
                <a:solidFill>
                  <a:schemeClr val="bg1"/>
                </a:solidFill>
              </a:rPr>
              <a:t>January 2, 2014 are used.</a:t>
            </a:r>
          </a:p>
          <a:p>
            <a:pPr algn="just"/>
            <a:r>
              <a:rPr lang="en-PH" sz="2400" dirty="0" smtClean="0">
                <a:solidFill>
                  <a:schemeClr val="bg1"/>
                </a:solidFill>
              </a:rPr>
              <a:t>The </a:t>
            </a:r>
            <a:r>
              <a:rPr lang="en-PH" sz="2400" dirty="0">
                <a:solidFill>
                  <a:schemeClr val="bg1"/>
                </a:solidFill>
              </a:rPr>
              <a:t>number of observations </a:t>
            </a:r>
            <a:r>
              <a:rPr lang="en-PH" sz="2400" dirty="0" smtClean="0">
                <a:solidFill>
                  <a:schemeClr val="bg1"/>
                </a:solidFill>
              </a:rPr>
              <a:t>are 2788, 2839 and </a:t>
            </a:r>
            <a:r>
              <a:rPr lang="en-PH" sz="2400" dirty="0">
                <a:solidFill>
                  <a:schemeClr val="bg1"/>
                </a:solidFill>
              </a:rPr>
              <a:t>2765 for Brent crude, OPEC reference basket and West Texas Intermediate (WTI) crude </a:t>
            </a:r>
            <a:r>
              <a:rPr lang="en-PH" sz="2400" dirty="0" smtClean="0">
                <a:solidFill>
                  <a:schemeClr val="bg1"/>
                </a:solidFill>
              </a:rPr>
              <a:t> respectively.</a:t>
            </a:r>
          </a:p>
          <a:p>
            <a:pPr algn="just"/>
            <a:r>
              <a:rPr lang="en-PH" sz="2400" dirty="0" smtClean="0">
                <a:solidFill>
                  <a:schemeClr val="bg1"/>
                </a:solidFill>
              </a:rPr>
              <a:t>The </a:t>
            </a:r>
            <a:r>
              <a:rPr lang="en-PH" sz="2400" dirty="0">
                <a:solidFill>
                  <a:schemeClr val="bg1"/>
                </a:solidFill>
              </a:rPr>
              <a:t>data </a:t>
            </a:r>
            <a:r>
              <a:rPr lang="en-PH" sz="2400" dirty="0" smtClean="0">
                <a:solidFill>
                  <a:schemeClr val="bg1"/>
                </a:solidFill>
              </a:rPr>
              <a:t>for </a:t>
            </a:r>
            <a:r>
              <a:rPr lang="en-PH" sz="2400" dirty="0">
                <a:solidFill>
                  <a:schemeClr val="bg1"/>
                </a:solidFill>
              </a:rPr>
              <a:t>Brent </a:t>
            </a:r>
            <a:r>
              <a:rPr lang="en-PH" sz="2400" dirty="0" smtClean="0">
                <a:solidFill>
                  <a:schemeClr val="bg1"/>
                </a:solidFill>
              </a:rPr>
              <a:t>crude and </a:t>
            </a:r>
            <a:r>
              <a:rPr lang="en-PH" sz="2400" dirty="0">
                <a:solidFill>
                  <a:schemeClr val="bg1"/>
                </a:solidFill>
              </a:rPr>
              <a:t>West Texas Intermediate (WTI) crude are downloaded from </a:t>
            </a:r>
            <a:r>
              <a:rPr lang="en-PH" sz="2400" dirty="0" smtClean="0">
                <a:solidFill>
                  <a:schemeClr val="bg1"/>
                </a:solidFill>
              </a:rPr>
              <a:t>the US Energy Information Administration online database website</a:t>
            </a:r>
            <a:r>
              <a:rPr lang="en-PH" sz="2400" dirty="0">
                <a:solidFill>
                  <a:schemeClr val="bg1"/>
                </a:solidFill>
              </a:rPr>
              <a:t>: </a:t>
            </a:r>
            <a:r>
              <a:rPr lang="en-PH" sz="2400" dirty="0">
                <a:hlinkClick r:id="rId2"/>
              </a:rPr>
              <a:t>http://www.eia.gov/dnav/pet/pet_pri_spt_s1_d.htm</a:t>
            </a:r>
            <a:r>
              <a:rPr lang="en-PH" sz="2400" dirty="0" smtClean="0">
                <a:solidFill>
                  <a:schemeClr val="bg1"/>
                </a:solidFill>
              </a:rPr>
              <a:t>. </a:t>
            </a:r>
          </a:p>
          <a:p>
            <a:pPr algn="just"/>
            <a:r>
              <a:rPr lang="en-PH" sz="2400" dirty="0">
                <a:solidFill>
                  <a:schemeClr val="bg1"/>
                </a:solidFill>
              </a:rPr>
              <a:t>The data for </a:t>
            </a:r>
            <a:r>
              <a:rPr lang="en-PH" sz="2400" dirty="0" smtClean="0">
                <a:solidFill>
                  <a:schemeClr val="bg1"/>
                </a:solidFill>
              </a:rPr>
              <a:t>OPEC </a:t>
            </a:r>
            <a:r>
              <a:rPr lang="en-PH" sz="2400" dirty="0">
                <a:solidFill>
                  <a:schemeClr val="bg1"/>
                </a:solidFill>
              </a:rPr>
              <a:t>reference basket </a:t>
            </a:r>
            <a:r>
              <a:rPr lang="en-PH" sz="2400" dirty="0" smtClean="0">
                <a:solidFill>
                  <a:schemeClr val="bg1"/>
                </a:solidFill>
              </a:rPr>
              <a:t>are downloaded from the OPEC </a:t>
            </a:r>
            <a:r>
              <a:rPr lang="en-PH" sz="2400" dirty="0">
                <a:solidFill>
                  <a:schemeClr val="bg1"/>
                </a:solidFill>
              </a:rPr>
              <a:t>online database website</a:t>
            </a:r>
            <a:r>
              <a:rPr lang="en-PH" sz="2400" dirty="0" smtClean="0">
                <a:solidFill>
                  <a:schemeClr val="bg1"/>
                </a:solidFill>
              </a:rPr>
              <a:t>: </a:t>
            </a:r>
            <a:r>
              <a:rPr lang="en-PH" sz="2400" dirty="0">
                <a:hlinkClick r:id="rId3"/>
              </a:rPr>
              <a:t>http://www.opec.org/opec_web/en/data_graphs/40.htm</a:t>
            </a:r>
            <a:endParaRPr lang="en-US" sz="2400" dirty="0">
              <a:solidFill>
                <a:schemeClr val="bg1"/>
              </a:solidFill>
              <a:latin typeface="Gulim" pitchFamily="34" charset="-127"/>
              <a:ea typeface="Gulim" pitchFamily="34" charset="-127"/>
            </a:endParaRPr>
          </a:p>
        </p:txBody>
      </p:sp>
    </p:spTree>
    <p:extLst>
      <p:ext uri="{BB962C8B-B14F-4D97-AF65-F5344CB8AC3E}">
        <p14:creationId xmlns:p14="http://schemas.microsoft.com/office/powerpoint/2010/main" val="2746584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457200"/>
            <a:ext cx="8961120" cy="58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571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Brent Crude</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09"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709"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709"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189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OPEC Reference Basket</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09"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709"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086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WTI Crude</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709"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09" y="9906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09"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709" y="3962400"/>
            <a:ext cx="42096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31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Brent Crude</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7" y="929640"/>
            <a:ext cx="8980673"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799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Fractals</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2050" name="Picture 2" descr="C:\Users\lalang\Documents\fractals 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07487"/>
            <a:ext cx="7315200" cy="516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58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OPEC Reference Basket</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942382"/>
            <a:ext cx="8961120" cy="58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302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WTI Crude</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7" y="929640"/>
            <a:ext cx="8980673"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897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485182"/>
            <a:ext cx="8961120" cy="58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04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Results</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noChangeAspect="1"/>
              </p:cNvGraphicFramePr>
              <p:nvPr>
                <p:extLst>
                  <p:ext uri="{D42A27DB-BD31-4B8C-83A1-F6EECF244321}">
                    <p14:modId xmlns:p14="http://schemas.microsoft.com/office/powerpoint/2010/main" val="15609736"/>
                  </p:ext>
                </p:extLst>
              </p:nvPr>
            </p:nvGraphicFramePr>
            <p:xfrm>
              <a:off x="457200" y="1712813"/>
              <a:ext cx="8229600" cy="4300728"/>
            </p:xfrm>
            <a:graphic>
              <a:graphicData uri="http://schemas.openxmlformats.org/drawingml/2006/table">
                <a:tbl>
                  <a:tblPr firstRow="1" firstCol="1" bandRow="1">
                    <a:tableStyleId>{5C22544A-7EE6-4342-B048-85BDC9FD1C3A}</a:tableStyleId>
                  </a:tblPr>
                  <a:tblGrid>
                    <a:gridCol w="822960"/>
                    <a:gridCol w="822960"/>
                    <a:gridCol w="822960"/>
                    <a:gridCol w="822960"/>
                    <a:gridCol w="822960"/>
                    <a:gridCol w="822960"/>
                    <a:gridCol w="822960"/>
                    <a:gridCol w="822960"/>
                    <a:gridCol w="822960"/>
                    <a:gridCol w="822960"/>
                  </a:tblGrid>
                  <a:tr h="0">
                    <a:tc rowSpan="2">
                      <a:txBody>
                        <a:bodyPr/>
                        <a:lstStyle/>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1000">
                                    <a:effectLst/>
                                    <a:latin typeface="Cambria Math"/>
                                  </a:rPr>
                                  <m:t>𝑞</m:t>
                                </m:r>
                              </m:oMath>
                            </m:oMathPara>
                          </a14:m>
                          <a:endParaRPr lang="en-PH" sz="1000">
                            <a:effectLst/>
                            <a:latin typeface="Times New Roman"/>
                            <a:ea typeface="Times New Roman"/>
                          </a:endParaRPr>
                        </a:p>
                      </a:txBody>
                      <a:tcPr marL="68580" marR="68580" marT="0" marB="0" anchor="ctr"/>
                    </a:tc>
                    <a:tc gridSpan="3">
                      <a:txBody>
                        <a:bodyPr/>
                        <a:lstStyle/>
                        <a:p>
                          <a:pPr marL="0" marR="0" algn="ctr">
                            <a:spcBef>
                              <a:spcPts val="600"/>
                            </a:spcBef>
                            <a:spcAft>
                              <a:spcPts val="600"/>
                            </a:spcAft>
                          </a:pPr>
                          <a:r>
                            <a:rPr lang="en-US" sz="1000">
                              <a:effectLst/>
                            </a:rPr>
                            <a:t>Brent</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c gridSpan="3">
                      <a:txBody>
                        <a:bodyPr/>
                        <a:lstStyle/>
                        <a:p>
                          <a:pPr marL="0" marR="0" algn="ctr">
                            <a:spcBef>
                              <a:spcPts val="600"/>
                            </a:spcBef>
                            <a:spcAft>
                              <a:spcPts val="600"/>
                            </a:spcAft>
                          </a:pPr>
                          <a:r>
                            <a:rPr lang="en-US" sz="1000">
                              <a:effectLst/>
                            </a:rPr>
                            <a:t>OPEC</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c gridSpan="3">
                      <a:txBody>
                        <a:bodyPr/>
                        <a:lstStyle/>
                        <a:p>
                          <a:pPr marL="0" marR="0" algn="ctr">
                            <a:spcBef>
                              <a:spcPts val="600"/>
                            </a:spcBef>
                            <a:spcAft>
                              <a:spcPts val="600"/>
                            </a:spcAft>
                          </a:pPr>
                          <a:r>
                            <a:rPr lang="en-US" sz="1000">
                              <a:effectLst/>
                            </a:rPr>
                            <a:t>WTI</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r>
                  <a:tr h="0">
                    <a:tc vMerge="1">
                      <a:txBody>
                        <a:bodyPr/>
                        <a:lstStyle/>
                        <a:p>
                          <a:endParaRPr lang="en-PH"/>
                        </a:p>
                      </a:txBody>
                      <a:tcPr/>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-10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0.5750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0.5496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0.5337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0.6397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0.4928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0.5380</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0.4974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0.5742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0.5477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0.6387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0.5375</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0.4957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0.5458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0.5307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0.6377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0.5369</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0.4940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0.5291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0.6367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0.5720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0.5276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0.6358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0.5361</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0.5401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0.5260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0.6350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0.4852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0.5357</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0.4892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0.5244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0.6342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0.4837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0.5296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0.5354</a:t>
                          </a:r>
                          <a:endParaRPr lang="en-PH" sz="1100">
                            <a:effectLst/>
                            <a:latin typeface="Calibri"/>
                            <a:ea typeface="Calibri"/>
                            <a:cs typeface="Times New Roman"/>
                          </a:endParaRPr>
                        </a:p>
                      </a:txBody>
                      <a:tcPr marL="68580" marR="68580" marT="0" marB="0"/>
                    </a:tc>
                  </a:tr>
                  <a:tr h="40005">
                    <a:tc>
                      <a:txBody>
                        <a:bodyPr/>
                        <a:lstStyle/>
                        <a:p>
                          <a:pPr marL="0" marR="0" algn="ctr">
                            <a:lnSpc>
                              <a:spcPct val="115000"/>
                            </a:lnSpc>
                            <a:spcBef>
                              <a:spcPts val="0"/>
                            </a:spcBef>
                            <a:spcAft>
                              <a:spcPts val="0"/>
                            </a:spcAft>
                          </a:pPr>
                          <a:r>
                            <a:rPr lang="en-PH" sz="1000">
                              <a:effectLst/>
                            </a:rPr>
                            <a:t>-3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0.4878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0.5702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0.5228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0.6334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0.5276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0.5353</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0.5300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0.4810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0.5255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0.5352</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0.4854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0.5284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0.5197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0.4798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0.5352</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0.5268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0.5181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0.5353</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0.5251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0.5165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0.5356</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0.5235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0.5309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0.5150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0.4778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0.5170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0.5360</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0.5219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0.5135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0.4779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0.5148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0.5203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0.5371</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0.5105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0.4801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0.5105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0.5378</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0.5171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0.5091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0.4826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0.5387</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0.4967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0.5156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0.5076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0.5061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0.5396</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0.5140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0.5508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0.5062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0.5038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0.5406</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0.5122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0.5611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0.5047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0.5416</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PH" sz="1000">
                              <a:effectLst/>
                            </a:rPr>
                            <a:t>10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0.5231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0.5743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0.5032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0.6335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0.4993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0.5427</a:t>
                          </a:r>
                          <a:endParaRPr lang="en-PH"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PH" sz="1000">
                                    <a:effectLst/>
                                    <a:latin typeface="Cambria Math"/>
                                  </a:rPr>
                                  <m:t>∆</m:t>
                                </m:r>
                                <m:r>
                                  <a:rPr lang="en-PH" sz="1000">
                                    <a:effectLst/>
                                    <a:latin typeface="Cambria Math"/>
                                  </a:rPr>
                                  <m:t>h</m:t>
                                </m:r>
                              </m:oMath>
                            </m:oMathPara>
                          </a14:m>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0.5360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0.5090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0.5904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0.5017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0.6341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0.5200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0.4970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0.5437</a:t>
                          </a:r>
                          <a:endParaRPr lang="en-PH" sz="1100">
                            <a:effectLst/>
                            <a:latin typeface="Calibri"/>
                            <a:ea typeface="Calibri"/>
                            <a:cs typeface="Times New Roman"/>
                          </a:endParaRPr>
                        </a:p>
                      </a:txBody>
                      <a:tcPr marL="68580" marR="68580" marT="0" marB="0"/>
                    </a:tc>
                  </a:tr>
                  <a:tr h="0">
                    <a:tc gridSpan="2">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hMerge="1">
                      <a:txBody>
                        <a:bodyPr/>
                        <a:lstStyle/>
                        <a:p>
                          <a:endParaRPr lang="en-PH"/>
                        </a:p>
                      </a:txBody>
                      <a:tcPr/>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𝑐</m:t>
                                  </m:r>
                                </m:sub>
                              </m:sSub>
                            </m:oMath>
                          </a14:m>
                          <a:r>
                            <a:rPr lang="en-PH" sz="800">
                              <a:effectLst/>
                            </a:rPr>
                            <a:t>= -0.1787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𝑑</m:t>
                                  </m:r>
                                </m:sub>
                              </m:sSub>
                            </m:oMath>
                          </a14:m>
                          <a:r>
                            <a:rPr lang="en-PH" sz="800">
                              <a:effectLst/>
                            </a:rPr>
                            <a:t>= -0.1179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𝑐</m:t>
                                  </m:r>
                                </m:sub>
                              </m:sSub>
                            </m:oMath>
                          </a14:m>
                          <a:r>
                            <a:rPr lang="en-PH" sz="800">
                              <a:effectLst/>
                            </a:rPr>
                            <a:t>= -0.2053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𝑑</m:t>
                                  </m:r>
                                </m:sub>
                              </m:sSub>
                            </m:oMath>
                          </a14:m>
                          <a:r>
                            <a:rPr lang="en-PH" sz="800">
                              <a:effectLst/>
                            </a:rPr>
                            <a:t>= -0.1485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𝑐</m:t>
                                  </m:r>
                                </m:sub>
                              </m:sSub>
                            </m:oMath>
                          </a14:m>
                          <a:r>
                            <a:rPr lang="en-PH" sz="800">
                              <a:effectLst/>
                            </a:rPr>
                            <a:t> = -0.1195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 xmlns:m="http://schemas.openxmlformats.org/officeDocument/2006/math">
                              <m:sSub>
                                <m:sSubPr>
                                  <m:ctrlPr>
                                    <a:rPr lang="en-PH" sz="800" i="1">
                                      <a:effectLst/>
                                      <a:latin typeface="Cambria Math"/>
                                    </a:rPr>
                                  </m:ctrlPr>
                                </m:sSubPr>
                                <m:e>
                                  <m:r>
                                    <a:rPr lang="en-PH" sz="800">
                                      <a:effectLst/>
                                      <a:latin typeface="Cambria Math"/>
                                    </a:rPr>
                                    <m:t>h</m:t>
                                  </m:r>
                                </m:e>
                                <m:sub>
                                  <m:r>
                                    <a:rPr lang="en-PH" sz="800">
                                      <a:effectLst/>
                                      <a:latin typeface="Cambria Math"/>
                                    </a:rPr>
                                    <m:t>𝑑</m:t>
                                  </m:r>
                                </m:sub>
                              </m:sSub>
                            </m:oMath>
                          </a14:m>
                          <a:r>
                            <a:rPr lang="en-PH" sz="800" dirty="0">
                              <a:effectLst/>
                            </a:rPr>
                            <a:t>= -0.0226</a:t>
                          </a:r>
                          <a:endParaRPr lang="en-PH" sz="1100" dirty="0">
                            <a:effectLst/>
                            <a:latin typeface="Calibri"/>
                            <a:ea typeface="Calibri"/>
                            <a:cs typeface="Times New Roman"/>
                          </a:endParaRPr>
                        </a:p>
                      </a:txBody>
                      <a:tcPr marL="68580" marR="68580" marT="0" marB="0"/>
                    </a:tc>
                  </a:tr>
                </a:tbl>
              </a:graphicData>
            </a:graphic>
          </p:graphicFrame>
        </mc:Choice>
        <mc:Fallback xmlns="">
          <p:graphicFrame>
            <p:nvGraphicFramePr>
              <p:cNvPr id="3" name="Table 2"/>
              <p:cNvGraphicFramePr>
                <a:graphicFrameLocks noGrp="1" noChangeAspect="1"/>
              </p:cNvGraphicFramePr>
              <p:nvPr>
                <p:extLst>
                  <p:ext uri="{D42A27DB-BD31-4B8C-83A1-F6EECF244321}">
                    <p14:modId xmlns:p14="http://schemas.microsoft.com/office/powerpoint/2010/main" val="15609736"/>
                  </p:ext>
                </p:extLst>
              </p:nvPr>
            </p:nvGraphicFramePr>
            <p:xfrm>
              <a:off x="457200" y="1712813"/>
              <a:ext cx="8229600" cy="4076510"/>
            </p:xfrm>
            <a:graphic>
              <a:graphicData uri="http://schemas.openxmlformats.org/drawingml/2006/table">
                <a:tbl>
                  <a:tblPr firstRow="1" firstCol="1" bandRow="1">
                    <a:tableStyleId>{5C22544A-7EE6-4342-B048-85BDC9FD1C3A}</a:tableStyleId>
                  </a:tblPr>
                  <a:tblGrid>
                    <a:gridCol w="822960"/>
                    <a:gridCol w="822960"/>
                    <a:gridCol w="822960"/>
                    <a:gridCol w="822960"/>
                    <a:gridCol w="822960"/>
                    <a:gridCol w="822960"/>
                    <a:gridCol w="822960"/>
                    <a:gridCol w="822960"/>
                    <a:gridCol w="822960"/>
                    <a:gridCol w="822960"/>
                  </a:tblGrid>
                  <a:tr h="152400">
                    <a:tc rowSpan="2">
                      <a:txBody>
                        <a:bodyPr/>
                        <a:lstStyle/>
                        <a:p>
                          <a:endParaRPr lang="en-US"/>
                        </a:p>
                      </a:txBody>
                      <a:tcPr marL="68580" marR="68580" marT="0" marB="0" anchor="ctr">
                        <a:blipFill rotWithShape="1">
                          <a:blip r:embed="rId2"/>
                          <a:stretch>
                            <a:fillRect t="-14000" r="-900000" b="-1260000"/>
                          </a:stretch>
                        </a:blipFill>
                      </a:tcPr>
                    </a:tc>
                    <a:tc gridSpan="3">
                      <a:txBody>
                        <a:bodyPr/>
                        <a:lstStyle/>
                        <a:p>
                          <a:pPr marL="0" marR="0" algn="ctr">
                            <a:spcBef>
                              <a:spcPts val="600"/>
                            </a:spcBef>
                            <a:spcAft>
                              <a:spcPts val="600"/>
                            </a:spcAft>
                          </a:pPr>
                          <a:r>
                            <a:rPr lang="en-US" sz="1000">
                              <a:effectLst/>
                            </a:rPr>
                            <a:t>Brent</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c gridSpan="3">
                      <a:txBody>
                        <a:bodyPr/>
                        <a:lstStyle/>
                        <a:p>
                          <a:pPr marL="0" marR="0" algn="ctr">
                            <a:spcBef>
                              <a:spcPts val="600"/>
                            </a:spcBef>
                            <a:spcAft>
                              <a:spcPts val="600"/>
                            </a:spcAft>
                          </a:pPr>
                          <a:r>
                            <a:rPr lang="en-US" sz="1000">
                              <a:effectLst/>
                            </a:rPr>
                            <a:t>OPEC</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c gridSpan="3">
                      <a:txBody>
                        <a:bodyPr/>
                        <a:lstStyle/>
                        <a:p>
                          <a:pPr marL="0" marR="0" algn="ctr">
                            <a:spcBef>
                              <a:spcPts val="600"/>
                            </a:spcBef>
                            <a:spcAft>
                              <a:spcPts val="600"/>
                            </a:spcAft>
                          </a:pPr>
                          <a:r>
                            <a:rPr lang="en-US" sz="1000">
                              <a:effectLst/>
                            </a:rPr>
                            <a:t>WTI</a:t>
                          </a:r>
                          <a:endParaRPr lang="en-PH" sz="1000">
                            <a:effectLst/>
                            <a:latin typeface="Times New Roman"/>
                            <a:ea typeface="Times New Roman"/>
                          </a:endParaRPr>
                        </a:p>
                      </a:txBody>
                      <a:tcPr marL="68580" marR="68580" marT="0" marB="0"/>
                    </a:tc>
                    <a:tc hMerge="1">
                      <a:txBody>
                        <a:bodyPr/>
                        <a:lstStyle/>
                        <a:p>
                          <a:endParaRPr lang="en-PH"/>
                        </a:p>
                      </a:txBody>
                      <a:tcPr/>
                    </a:tc>
                    <a:tc hMerge="1">
                      <a:txBody>
                        <a:bodyPr/>
                        <a:lstStyle/>
                        <a:p>
                          <a:endParaRPr lang="en-PH"/>
                        </a:p>
                      </a:txBody>
                      <a:tcPr/>
                    </a:tc>
                  </a:tr>
                  <a:tr h="152400">
                    <a:tc vMerge="1">
                      <a:txBody>
                        <a:bodyPr/>
                        <a:lstStyle/>
                        <a:p>
                          <a:endParaRPr lang="en-PH"/>
                        </a:p>
                      </a:txBody>
                      <a:tcPr/>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Original</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Shuffled</a:t>
                          </a:r>
                          <a:endParaRPr lang="en-PH" sz="1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1000">
                              <a:effectLst/>
                            </a:rPr>
                            <a:t>Surrogated</a:t>
                          </a:r>
                          <a:endParaRPr lang="en-PH" sz="1000">
                            <a:effectLst/>
                            <a:latin typeface="Times New Roman"/>
                            <a:ea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-10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0.5750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0.5496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0.5337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0.6397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0.4928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0.5380</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0.4974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0.5742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0.5477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0.6387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0.5375</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0.4957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0.5458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0.5307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0.6377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0.5369</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0.4940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0.5291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0.6367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0.5720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0.5276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0.6358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0.5361</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0.5401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0.5260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0.6350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0.4852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0.5357</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0.4892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0.5244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0.6342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0.4837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0.5296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0.5354</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0.4878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0.5702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0.5228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0.6334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0.5276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0.5353</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0.5300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0.4810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0.5255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0.5352</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0.4854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0.5284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0.5334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0.5197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0.4798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0.5352</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0.5268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0.5181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0.5213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0.5353</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0.5251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0.5165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0.5356</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0.5235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0.5309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0.5150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0.4778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0.5170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0.5360</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0.4846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0.5219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0.5135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0.4779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0.5148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0.5365</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0.5203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0.5322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0.4786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0.5127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0.5371</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0.5343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0.5105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0.4801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0.5105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0.5378</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0.5171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0.5379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0.5091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0.6316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0.4826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0.5387</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0.4967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0.5156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0.5076</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0.4864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0.5061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0.5396</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0.5034</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0.5140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0.5685</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0.5508</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0.5062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0.4919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0.5038</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0.5406</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0.5122</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0.5123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0.5611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0.5047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0.6329</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0.4993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0.5016</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0.5416</a:t>
                          </a:r>
                          <a:endParaRPr lang="en-PH" sz="1100">
                            <a:effectLst/>
                            <a:latin typeface="Calibri"/>
                            <a:ea typeface="Calibri"/>
                            <a:cs typeface="Times New Roman"/>
                          </a:endParaRPr>
                        </a:p>
                      </a:txBody>
                      <a:tcPr marL="68580" marR="68580" marT="0" marB="0"/>
                    </a:tc>
                  </a:tr>
                  <a:tr h="164973">
                    <a:tc>
                      <a:txBody>
                        <a:bodyPr/>
                        <a:lstStyle/>
                        <a:p>
                          <a:pPr marL="0" marR="0" algn="ctr">
                            <a:lnSpc>
                              <a:spcPct val="115000"/>
                            </a:lnSpc>
                            <a:spcBef>
                              <a:spcPts val="0"/>
                            </a:spcBef>
                            <a:spcAft>
                              <a:spcPts val="0"/>
                            </a:spcAft>
                          </a:pPr>
                          <a:r>
                            <a:rPr lang="en-PH" sz="1000">
                              <a:effectLst/>
                            </a:rPr>
                            <a:t>10</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0.5231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0.5107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0.5689</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0.5743</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0.5032</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0.6335</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0.5087</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0.4993</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0.5427</a:t>
                          </a:r>
                          <a:endParaRPr lang="en-PH" sz="1100">
                            <a:effectLst/>
                            <a:latin typeface="Calibri"/>
                            <a:ea typeface="Calibri"/>
                            <a:cs typeface="Times New Roman"/>
                          </a:endParaRPr>
                        </a:p>
                      </a:txBody>
                      <a:tcPr marL="68580" marR="68580" marT="0" marB="0"/>
                    </a:tc>
                  </a:tr>
                  <a:tr h="175260">
                    <a:tc>
                      <a:txBody>
                        <a:bodyPr/>
                        <a:lstStyle/>
                        <a:p>
                          <a:endParaRPr lang="en-US"/>
                        </a:p>
                      </a:txBody>
                      <a:tcPr marL="68580" marR="68580" marT="0" marB="0" anchor="b">
                        <a:blipFill rotWithShape="1">
                          <a:blip r:embed="rId2"/>
                          <a:stretch>
                            <a:fillRect t="-2235714" r="-900000" b="-117857"/>
                          </a:stretch>
                        </a:blipFill>
                      </a:tcPr>
                    </a:tc>
                    <a:tc>
                      <a:txBody>
                        <a:bodyPr/>
                        <a:lstStyle/>
                        <a:p>
                          <a:pPr marL="0" marR="0" algn="ctr">
                            <a:lnSpc>
                              <a:spcPct val="115000"/>
                            </a:lnSpc>
                            <a:spcBef>
                              <a:spcPts val="0"/>
                            </a:spcBef>
                            <a:spcAft>
                              <a:spcPts val="0"/>
                            </a:spcAft>
                          </a:pPr>
                          <a:r>
                            <a:rPr lang="en-PH" sz="1000">
                              <a:effectLst/>
                            </a:rPr>
                            <a:t>0.5360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0.5090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0.5691</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0.5904</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0.5017</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0.6341</a:t>
                          </a:r>
                          <a:endParaRPr lang="en-PH"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PH" sz="1000">
                              <a:effectLst/>
                            </a:rPr>
                            <a:t>0.5200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0.4970</a:t>
                          </a:r>
                          <a:endParaRPr lang="en-PH"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1000">
                              <a:effectLst/>
                            </a:rPr>
                            <a:t>0.5437</a:t>
                          </a:r>
                          <a:endParaRPr lang="en-PH" sz="1100">
                            <a:effectLst/>
                            <a:latin typeface="Calibri"/>
                            <a:ea typeface="Calibri"/>
                            <a:cs typeface="Times New Roman"/>
                          </a:endParaRPr>
                        </a:p>
                      </a:txBody>
                      <a:tcPr marL="68580" marR="68580" marT="0" marB="0"/>
                    </a:tc>
                  </a:tr>
                  <a:tr h="132017">
                    <a:tc gridSpan="2">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hMerge="1">
                      <a:txBody>
                        <a:bodyPr/>
                        <a:lstStyle/>
                        <a:p>
                          <a:endParaRPr lang="en-PH"/>
                        </a:p>
                      </a:txBody>
                      <a:tcPr/>
                    </a:tc>
                    <a:tc>
                      <a:txBody>
                        <a:bodyPr/>
                        <a:lstStyle/>
                        <a:p>
                          <a:endParaRPr lang="en-US"/>
                        </a:p>
                      </a:txBody>
                      <a:tcPr marL="68580" marR="68580" marT="0" marB="0">
                        <a:blipFill rotWithShape="1">
                          <a:blip r:embed="rId2"/>
                          <a:stretch>
                            <a:fillRect l="-200000" t="-2972727" r="-700000" b="-50000"/>
                          </a:stretch>
                        </a:blipFill>
                      </a:tcPr>
                    </a:tc>
                    <a:tc>
                      <a:txBody>
                        <a:bodyPr/>
                        <a:lstStyle/>
                        <a:p>
                          <a:endParaRPr lang="en-US"/>
                        </a:p>
                      </a:txBody>
                      <a:tcPr marL="68580" marR="68580" marT="0" marB="0">
                        <a:blipFill rotWithShape="1">
                          <a:blip r:embed="rId2"/>
                          <a:stretch>
                            <a:fillRect l="-300000" t="-2972727" r="-600000" b="-50000"/>
                          </a:stretch>
                        </a:blipFill>
                      </a:tcPr>
                    </a:tc>
                    <a:tc>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2"/>
                          <a:stretch>
                            <a:fillRect l="-500000" t="-2972727" r="-400000" b="-50000"/>
                          </a:stretch>
                        </a:blipFill>
                      </a:tcPr>
                    </a:tc>
                    <a:tc>
                      <a:txBody>
                        <a:bodyPr/>
                        <a:lstStyle/>
                        <a:p>
                          <a:endParaRPr lang="en-US"/>
                        </a:p>
                      </a:txBody>
                      <a:tcPr marL="68580" marR="68580" marT="0" marB="0">
                        <a:blipFill rotWithShape="1">
                          <a:blip r:embed="rId2"/>
                          <a:stretch>
                            <a:fillRect l="-600000" t="-2972727" r="-300000" b="-50000"/>
                          </a:stretch>
                        </a:blipFill>
                      </a:tcPr>
                    </a:tc>
                    <a:tc>
                      <a:txBody>
                        <a:bodyPr/>
                        <a:lstStyle/>
                        <a:p>
                          <a:pPr marL="0" marR="0" algn="ctr">
                            <a:lnSpc>
                              <a:spcPct val="115000"/>
                            </a:lnSpc>
                            <a:spcBef>
                              <a:spcPts val="0"/>
                            </a:spcBef>
                            <a:spcAft>
                              <a:spcPts val="0"/>
                            </a:spcAft>
                          </a:pPr>
                          <a:r>
                            <a:rPr lang="en-PH" sz="800">
                              <a:effectLst/>
                            </a:rPr>
                            <a:t> </a:t>
                          </a:r>
                          <a:endParaRPr lang="en-PH" sz="110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2"/>
                          <a:stretch>
                            <a:fillRect l="-800000" t="-2972727" r="-100000" b="-50000"/>
                          </a:stretch>
                        </a:blipFill>
                      </a:tcPr>
                    </a:tc>
                    <a:tc>
                      <a:txBody>
                        <a:bodyPr/>
                        <a:lstStyle/>
                        <a:p>
                          <a:endParaRPr lang="en-US"/>
                        </a:p>
                      </a:txBody>
                      <a:tcPr marL="68580" marR="68580" marT="0" marB="0">
                        <a:blipFill rotWithShape="1">
                          <a:blip r:embed="rId2"/>
                          <a:stretch>
                            <a:fillRect l="-900000" t="-2972727" b="-50000"/>
                          </a:stretch>
                        </a:blipFill>
                      </a:tcPr>
                    </a:tc>
                  </a:tr>
                </a:tbl>
              </a:graphicData>
            </a:graphic>
          </p:graphicFrame>
        </mc:Fallback>
      </mc:AlternateContent>
    </p:spTree>
    <p:extLst>
      <p:ext uri="{BB962C8B-B14F-4D97-AF65-F5344CB8AC3E}">
        <p14:creationId xmlns:p14="http://schemas.microsoft.com/office/powerpoint/2010/main" val="273270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Conclusions</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sp>
        <p:nvSpPr>
          <p:cNvPr id="7" name="Content Placeholder 2"/>
          <p:cNvSpPr txBox="1">
            <a:spLocks/>
          </p:cNvSpPr>
          <p:nvPr/>
        </p:nvSpPr>
        <p:spPr>
          <a:xfrm>
            <a:off x="533400" y="1371600"/>
            <a:ext cx="81534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a:solidFill>
                  <a:schemeClr val="bg1"/>
                </a:solidFill>
              </a:rPr>
              <a:t>The study </a:t>
            </a:r>
            <a:r>
              <a:rPr lang="en-US" sz="2400" dirty="0" smtClean="0">
                <a:solidFill>
                  <a:schemeClr val="bg1"/>
                </a:solidFill>
              </a:rPr>
              <a:t>concludes that</a:t>
            </a:r>
          </a:p>
          <a:p>
            <a:pPr marL="457200" indent="-457200" algn="just">
              <a:buFont typeface="+mj-lt"/>
              <a:buAutoNum type="arabicPeriod"/>
            </a:pPr>
            <a:r>
              <a:rPr lang="en-PH" sz="2400" dirty="0" smtClean="0">
                <a:solidFill>
                  <a:schemeClr val="bg1"/>
                </a:solidFill>
              </a:rPr>
              <a:t>Among the three major international crude oil markets under the study, WTI is the most efficient while OPEC is the most inefficient, and</a:t>
            </a:r>
          </a:p>
          <a:p>
            <a:pPr marL="457200" indent="-457200" algn="just">
              <a:buFont typeface="+mj-lt"/>
              <a:buAutoNum type="arabicPeriod"/>
            </a:pPr>
            <a:r>
              <a:rPr lang="en-PH" sz="2400" dirty="0" smtClean="0">
                <a:solidFill>
                  <a:schemeClr val="bg1"/>
                </a:solidFill>
              </a:rPr>
              <a:t>for the three markets, the multifractality is mainly due to long-range correlation.</a:t>
            </a:r>
          </a:p>
        </p:txBody>
      </p:sp>
    </p:spTree>
    <p:extLst>
      <p:ext uri="{BB962C8B-B14F-4D97-AF65-F5344CB8AC3E}">
        <p14:creationId xmlns:p14="http://schemas.microsoft.com/office/powerpoint/2010/main" val="2307254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2743200"/>
            <a:ext cx="7772400"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l-PH" sz="19900" b="1" dirty="0" smtClean="0">
                <a:solidFill>
                  <a:schemeClr val="bg1"/>
                </a:solidFill>
                <a:effectLst>
                  <a:outerShdw blurRad="38100" dist="38100" dir="2700000" algn="tl">
                    <a:srgbClr val="000000">
                      <a:alpha val="43137"/>
                    </a:srgbClr>
                  </a:outerShdw>
                </a:effectLst>
              </a:rPr>
              <a:t>Thank you!</a:t>
            </a:r>
            <a:endParaRPr lang="fil-PH" sz="19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2256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grpId="1" nodeType="afterEffect">
                                  <p:stCondLst>
                                    <p:cond delay="0"/>
                                  </p:stCondLst>
                                  <p:endCondLst>
                                    <p:cond evt="onNext" delay="0">
                                      <p:tgtEl>
                                        <p:sldTgt/>
                                      </p:tgtEl>
                                    </p:cond>
                                  </p:endCondLst>
                                  <p:childTnLst>
                                    <p:anim calcmode="discrete" valueType="str">
                                      <p:cBhvr>
                                        <p:cTn id="9"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52400"/>
            <a:ext cx="7467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rPr>
              <a:t>Koch Snowflakes</a:t>
            </a:r>
            <a:endParaRPr lang="en-US" sz="3600" dirty="0">
              <a:solidFill>
                <a:schemeClr val="bg1"/>
              </a:solidFill>
              <a:effectLst>
                <a:outerShdw blurRad="50800" dist="38100" dir="5400000" algn="t" rotWithShape="0">
                  <a:prstClr val="black">
                    <a:alpha val="40000"/>
                  </a:prstClr>
                </a:outerShdw>
              </a:effectLst>
              <a:latin typeface="Adobe Heiti Std R" pitchFamily="34" charset="-128"/>
              <a:ea typeface="Adobe Heiti Std R" pitchFamily="34" charset="-128"/>
            </a:endParaRPr>
          </a:p>
        </p:txBody>
      </p:sp>
      <p:pic>
        <p:nvPicPr>
          <p:cNvPr id="3074" name="Picture 2" descr="File:Von Koch curv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17312"/>
            <a:ext cx="4572000" cy="475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95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andelbrot 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3175"/>
            <a:ext cx="7772400" cy="58366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533400" y="6096000"/>
            <a:ext cx="815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bg1"/>
                </a:solidFill>
                <a:latin typeface="Gulim" pitchFamily="34" charset="-127"/>
                <a:ea typeface="Gulim" pitchFamily="34" charset="-127"/>
              </a:rPr>
              <a:t>Mandelbrot set</a:t>
            </a:r>
            <a:endParaRPr lang="en-US" sz="2400" dirty="0">
              <a:solidFill>
                <a:schemeClr val="bg1"/>
              </a:solidFill>
              <a:latin typeface="Gulim" pitchFamily="34" charset="-127"/>
              <a:ea typeface="Gulim" pitchFamily="34" charset="-127"/>
            </a:endParaRPr>
          </a:p>
        </p:txBody>
      </p:sp>
      <p:sp>
        <p:nvSpPr>
          <p:cNvPr id="5" name="Content Placeholder 2"/>
          <p:cNvSpPr txBox="1">
            <a:spLocks/>
          </p:cNvSpPr>
          <p:nvPr/>
        </p:nvSpPr>
        <p:spPr>
          <a:xfrm>
            <a:off x="685800" y="4343400"/>
            <a:ext cx="36576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bg1"/>
                </a:solidFill>
                <a:latin typeface="Gulim" pitchFamily="34" charset="-127"/>
                <a:ea typeface="Gulim" pitchFamily="34" charset="-127"/>
              </a:rPr>
              <a:t>Iterated Function Systems:</a:t>
            </a:r>
          </a:p>
          <a:p>
            <a:endParaRPr lang="en-US" sz="2000" dirty="0">
              <a:solidFill>
                <a:schemeClr val="bg1"/>
              </a:solidFill>
              <a:latin typeface="Gulim" pitchFamily="34" charset="-127"/>
              <a:ea typeface="Gulim" pitchFamily="34" charset="-127"/>
            </a:endParaRPr>
          </a:p>
        </p:txBody>
      </p:sp>
      <mc:AlternateContent xmlns:mc="http://schemas.openxmlformats.org/markup-compatibility/2006" xmlns:a14="http://schemas.microsoft.com/office/drawing/2010/main">
        <mc:Choice Requires="a14">
          <p:sp>
            <p:nvSpPr>
              <p:cNvPr id="3" name="Rectangle 2"/>
              <p:cNvSpPr/>
              <p:nvPr/>
            </p:nvSpPr>
            <p:spPr>
              <a:xfrm>
                <a:off x="914400" y="4800600"/>
                <a:ext cx="16062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PH" b="0" i="1" smtClean="0">
                              <a:solidFill>
                                <a:schemeClr val="bg1"/>
                              </a:solidFill>
                              <a:latin typeface="Cambria Math"/>
                            </a:rPr>
                          </m:ctrlPr>
                        </m:sSubPr>
                        <m:e>
                          <m:r>
                            <a:rPr lang="en-PH" b="0" i="1" smtClean="0">
                              <a:solidFill>
                                <a:schemeClr val="bg1"/>
                              </a:solidFill>
                              <a:latin typeface="Cambria Math"/>
                            </a:rPr>
                            <m:t>𝑧</m:t>
                          </m:r>
                        </m:e>
                        <m:sub>
                          <m:r>
                            <a:rPr lang="en-PH" b="0" i="1" smtClean="0">
                              <a:solidFill>
                                <a:schemeClr val="bg1"/>
                              </a:solidFill>
                              <a:latin typeface="Cambria Math"/>
                            </a:rPr>
                            <m:t>𝑛</m:t>
                          </m:r>
                          <m:r>
                            <a:rPr lang="en-PH" b="0" i="1" smtClean="0">
                              <a:solidFill>
                                <a:schemeClr val="bg1"/>
                              </a:solidFill>
                              <a:latin typeface="Cambria Math"/>
                            </a:rPr>
                            <m:t>+1</m:t>
                          </m:r>
                        </m:sub>
                      </m:sSub>
                      <m:r>
                        <a:rPr lang="en-US" i="1">
                          <a:solidFill>
                            <a:schemeClr val="bg1"/>
                          </a:solidFill>
                          <a:latin typeface="Cambria Math"/>
                        </a:rPr>
                        <m:t>=</m:t>
                      </m:r>
                      <m:sSubSup>
                        <m:sSubSupPr>
                          <m:ctrlPr>
                            <a:rPr lang="en-US" i="1" smtClean="0">
                              <a:solidFill>
                                <a:schemeClr val="bg1"/>
                              </a:solidFill>
                              <a:latin typeface="Cambria Math"/>
                            </a:rPr>
                          </m:ctrlPr>
                        </m:sSubSupPr>
                        <m:e>
                          <m:r>
                            <a:rPr lang="en-PH" b="0" i="1" smtClean="0">
                              <a:solidFill>
                                <a:schemeClr val="bg1"/>
                              </a:solidFill>
                              <a:latin typeface="Cambria Math"/>
                            </a:rPr>
                            <m:t>𝑧</m:t>
                          </m:r>
                        </m:e>
                        <m:sub>
                          <m:r>
                            <a:rPr lang="en-PH" b="0" i="1" smtClean="0">
                              <a:solidFill>
                                <a:schemeClr val="bg1"/>
                              </a:solidFill>
                              <a:latin typeface="Cambria Math"/>
                            </a:rPr>
                            <m:t>𝑛</m:t>
                          </m:r>
                        </m:sub>
                        <m:sup>
                          <m:r>
                            <a:rPr lang="en-PH" b="0" i="1" smtClean="0">
                              <a:solidFill>
                                <a:schemeClr val="bg1"/>
                              </a:solidFill>
                              <a:latin typeface="Cambria Math"/>
                            </a:rPr>
                            <m:t>2</m:t>
                          </m:r>
                        </m:sup>
                      </m:sSubSup>
                      <m:r>
                        <a:rPr lang="en-PH" b="0" i="1" smtClean="0">
                          <a:solidFill>
                            <a:schemeClr val="bg1"/>
                          </a:solidFill>
                          <a:latin typeface="Cambria Math"/>
                        </a:rPr>
                        <m:t>+</m:t>
                      </m:r>
                      <m:r>
                        <a:rPr lang="en-PH" b="0" i="1" smtClean="0">
                          <a:solidFill>
                            <a:schemeClr val="bg1"/>
                          </a:solidFill>
                          <a:latin typeface="Cambria Math"/>
                        </a:rPr>
                        <m:t>𝑐</m:t>
                      </m:r>
                    </m:oMath>
                  </m:oMathPara>
                </a14:m>
                <a:endParaRPr lang="en-PH" dirty="0"/>
              </a:p>
            </p:txBody>
          </p:sp>
        </mc:Choice>
        <mc:Fallback xmlns="">
          <p:sp>
            <p:nvSpPr>
              <p:cNvPr id="3" name="Rectangle 2"/>
              <p:cNvSpPr>
                <a:spLocks noRot="1" noChangeAspect="1" noMove="1" noResize="1" noEditPoints="1" noAdjustHandles="1" noChangeArrowheads="1" noChangeShapeType="1" noTextEdit="1"/>
              </p:cNvSpPr>
              <p:nvPr/>
            </p:nvSpPr>
            <p:spPr>
              <a:xfrm>
                <a:off x="914400" y="4800600"/>
                <a:ext cx="1606209" cy="369332"/>
              </a:xfrm>
              <a:prstGeom prst="rect">
                <a:avLst/>
              </a:prstGeom>
              <a:blipFill rotWithShape="1">
                <a:blip r:embed="rId3"/>
                <a:stretch>
                  <a:fillRect t="-8333" r="-4183" b="-25000"/>
                </a:stretch>
              </a:blipFill>
            </p:spPr>
            <p:txBody>
              <a:bodyPr/>
              <a:lstStyle/>
              <a:p>
                <a:r>
                  <a:rPr lang="en-PH">
                    <a:noFill/>
                  </a:rPr>
                  <a:t> </a:t>
                </a:r>
              </a:p>
            </p:txBody>
          </p:sp>
        </mc:Fallback>
      </mc:AlternateContent>
    </p:spTree>
    <p:extLst>
      <p:ext uri="{BB962C8B-B14F-4D97-AF65-F5344CB8AC3E}">
        <p14:creationId xmlns:p14="http://schemas.microsoft.com/office/powerpoint/2010/main" val="1045561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alang\Pictures\mandelbrot zo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79844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324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lang\Pictures\mandelbrot zoom (3).jp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80313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49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alang\Pictures\mandelbrot zoom (4).jp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80313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21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N0031">
  <a:themeElements>
    <a:clrScheme name="Custom 58">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FFFF"/>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N0031</Template>
  <TotalTime>1540</TotalTime>
  <Words>1534</Words>
  <Application>Microsoft Office PowerPoint</Application>
  <PresentationFormat>On-screen Show (4:3)</PresentationFormat>
  <Paragraphs>336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N0031</vt:lpstr>
      <vt:lpstr>MEASURING EFFICIENCY OF INTERNATIONAL CRUDE OIL MARKETS: A MULTIFRACTALITY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lalang</dc:creator>
  <cp:lastModifiedBy>lalang</cp:lastModifiedBy>
  <cp:revision>153</cp:revision>
  <dcterms:created xsi:type="dcterms:W3CDTF">2013-10-22T18:39:28Z</dcterms:created>
  <dcterms:modified xsi:type="dcterms:W3CDTF">2014-01-07T22:05:46Z</dcterms:modified>
</cp:coreProperties>
</file>